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5"/>
  </p:notesMasterIdLst>
  <p:sldIdLst>
    <p:sldId id="256" r:id="rId2"/>
    <p:sldId id="273" r:id="rId3"/>
    <p:sldId id="275" r:id="rId4"/>
    <p:sldId id="274" r:id="rId5"/>
    <p:sldId id="278" r:id="rId6"/>
    <p:sldId id="257" r:id="rId7"/>
    <p:sldId id="258" r:id="rId8"/>
    <p:sldId id="259" r:id="rId9"/>
    <p:sldId id="261" r:id="rId10"/>
    <p:sldId id="262" r:id="rId11"/>
    <p:sldId id="263" r:id="rId12"/>
    <p:sldId id="264" r:id="rId13"/>
    <p:sldId id="269" r:id="rId14"/>
    <p:sldId id="267" r:id="rId15"/>
    <p:sldId id="271" r:id="rId16"/>
    <p:sldId id="280" r:id="rId17"/>
    <p:sldId id="281" r:id="rId18"/>
    <p:sldId id="282" r:id="rId19"/>
    <p:sldId id="283" r:id="rId20"/>
    <p:sldId id="284" r:id="rId21"/>
    <p:sldId id="285" r:id="rId22"/>
    <p:sldId id="268"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Economica"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112" d="100"/>
          <a:sy n="112"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CC1E7-EA2C-40D8-A6FE-2BFA1FF4CC75}" type="doc">
      <dgm:prSet loTypeId="urn:microsoft.com/office/officeart/2005/8/layout/hList1" loCatId="list" qsTypeId="urn:microsoft.com/office/officeart/2005/8/quickstyle/simple3" qsCatId="simple" csTypeId="urn:microsoft.com/office/officeart/2005/8/colors/accent0_1" csCatId="mainScheme" phldr="1"/>
      <dgm:spPr/>
      <dgm:t>
        <a:bodyPr/>
        <a:lstStyle/>
        <a:p>
          <a:endParaRPr lang="en-US"/>
        </a:p>
      </dgm:t>
    </dgm:pt>
    <dgm:pt modelId="{F581E384-11AD-469B-A21B-21503AC19F17}">
      <dgm:prSet phldrT="[Text]"/>
      <dgm:spPr/>
      <dgm:t>
        <a:bodyPr/>
        <a:lstStyle/>
        <a:p>
          <a:r>
            <a:rPr lang="en-US" dirty="0" smtClean="0"/>
            <a:t>A platform to …</a:t>
          </a:r>
          <a:endParaRPr lang="en-US" dirty="0"/>
        </a:p>
      </dgm:t>
    </dgm:pt>
    <dgm:pt modelId="{8D0FD781-34D5-45F5-91C0-D0AA9C94F414}" type="parTrans" cxnId="{623C66CE-B58A-4E60-9041-8C0BB2D0AFD0}">
      <dgm:prSet/>
      <dgm:spPr/>
      <dgm:t>
        <a:bodyPr/>
        <a:lstStyle/>
        <a:p>
          <a:endParaRPr lang="en-US"/>
        </a:p>
      </dgm:t>
    </dgm:pt>
    <dgm:pt modelId="{9D0BABA1-2465-49B0-B6E0-74683F8A12B9}" type="sibTrans" cxnId="{623C66CE-B58A-4E60-9041-8C0BB2D0AFD0}">
      <dgm:prSet/>
      <dgm:spPr/>
      <dgm:t>
        <a:bodyPr/>
        <a:lstStyle/>
        <a:p>
          <a:endParaRPr lang="en-US"/>
        </a:p>
      </dgm:t>
    </dgm:pt>
    <dgm:pt modelId="{C0A4FAEF-3A09-4B69-B791-791E1D7CFD18}">
      <dgm:prSet/>
      <dgm:spPr/>
      <dgm:t>
        <a:bodyPr/>
        <a:lstStyle/>
        <a:p>
          <a:r>
            <a:rPr lang="en-US" dirty="0" smtClean="0"/>
            <a:t>speedup CSD projects</a:t>
          </a:r>
        </a:p>
      </dgm:t>
    </dgm:pt>
    <dgm:pt modelId="{C21FD28A-E093-414B-BE7C-6CB38671A070}" type="parTrans" cxnId="{580CF754-A3CD-4F8B-85C7-FD02AD3EC63E}">
      <dgm:prSet/>
      <dgm:spPr/>
      <dgm:t>
        <a:bodyPr/>
        <a:lstStyle/>
        <a:p>
          <a:endParaRPr lang="en-US"/>
        </a:p>
      </dgm:t>
    </dgm:pt>
    <dgm:pt modelId="{6E48E882-936F-4C53-86BA-29FB03C4E99D}" type="sibTrans" cxnId="{580CF754-A3CD-4F8B-85C7-FD02AD3EC63E}">
      <dgm:prSet/>
      <dgm:spPr/>
      <dgm:t>
        <a:bodyPr/>
        <a:lstStyle/>
        <a:p>
          <a:endParaRPr lang="en-US"/>
        </a:p>
      </dgm:t>
    </dgm:pt>
    <dgm:pt modelId="{49E2D900-3E6A-4E7A-AD70-8D02A6F85087}">
      <dgm:prSet/>
      <dgm:spPr/>
      <dgm:t>
        <a:bodyPr/>
        <a:lstStyle/>
        <a:p>
          <a:r>
            <a:rPr lang="en-US" dirty="0" smtClean="0"/>
            <a:t>reduce risk of CSD projects</a:t>
          </a:r>
        </a:p>
      </dgm:t>
    </dgm:pt>
    <dgm:pt modelId="{46D05DC0-0907-48C4-AE33-84DE0E471E5F}" type="parTrans" cxnId="{2A6D40FE-57EA-47C0-9A5F-6470EED576C6}">
      <dgm:prSet/>
      <dgm:spPr/>
      <dgm:t>
        <a:bodyPr/>
        <a:lstStyle/>
        <a:p>
          <a:endParaRPr lang="en-US"/>
        </a:p>
      </dgm:t>
    </dgm:pt>
    <dgm:pt modelId="{627E6AFA-1DBD-41D7-AF97-CCAB37F19293}" type="sibTrans" cxnId="{2A6D40FE-57EA-47C0-9A5F-6470EED576C6}">
      <dgm:prSet/>
      <dgm:spPr/>
      <dgm:t>
        <a:bodyPr/>
        <a:lstStyle/>
        <a:p>
          <a:endParaRPr lang="en-US"/>
        </a:p>
      </dgm:t>
    </dgm:pt>
    <dgm:pt modelId="{2953ACEA-3F58-484D-827D-CBDE48A9D116}">
      <dgm:prSet/>
      <dgm:spPr/>
      <dgm:t>
        <a:bodyPr/>
        <a:lstStyle/>
        <a:p>
          <a:r>
            <a:rPr lang="en-US" dirty="0" smtClean="0"/>
            <a:t>support bids with </a:t>
          </a:r>
          <a:r>
            <a:rPr lang="en-US" dirty="0" err="1" smtClean="0"/>
            <a:t>solutioning</a:t>
          </a:r>
          <a:endParaRPr lang="en-US" dirty="0" smtClean="0"/>
        </a:p>
      </dgm:t>
    </dgm:pt>
    <dgm:pt modelId="{605A9951-3EA2-4F7C-88F3-B5E3A3A1906B}" type="parTrans" cxnId="{139A9D25-A2BA-4570-BED5-6E1DCBF65EE1}">
      <dgm:prSet/>
      <dgm:spPr/>
      <dgm:t>
        <a:bodyPr/>
        <a:lstStyle/>
        <a:p>
          <a:endParaRPr lang="en-US"/>
        </a:p>
      </dgm:t>
    </dgm:pt>
    <dgm:pt modelId="{0407F8E5-914F-40BB-BD46-74A17FAEA109}" type="sibTrans" cxnId="{139A9D25-A2BA-4570-BED5-6E1DCBF65EE1}">
      <dgm:prSet/>
      <dgm:spPr/>
      <dgm:t>
        <a:bodyPr/>
        <a:lstStyle/>
        <a:p>
          <a:endParaRPr lang="en-US"/>
        </a:p>
      </dgm:t>
    </dgm:pt>
    <dgm:pt modelId="{D51B7481-1C1C-4D1F-AA47-8B950E90676E}">
      <dgm:prSet/>
      <dgm:spPr/>
      <dgm:t>
        <a:bodyPr/>
        <a:lstStyle/>
        <a:p>
          <a:r>
            <a:rPr lang="en-US" dirty="0" smtClean="0"/>
            <a:t>guide internal communities</a:t>
          </a:r>
        </a:p>
      </dgm:t>
    </dgm:pt>
    <dgm:pt modelId="{4778EB27-E5DE-40C8-9BC2-0C2A498AB202}" type="parTrans" cxnId="{AF25EC40-5D87-4DF2-BF16-A52A5A1E79BA}">
      <dgm:prSet/>
      <dgm:spPr/>
      <dgm:t>
        <a:bodyPr/>
        <a:lstStyle/>
        <a:p>
          <a:endParaRPr lang="en-US"/>
        </a:p>
      </dgm:t>
    </dgm:pt>
    <dgm:pt modelId="{52BCF8BF-5088-4CA0-8D66-AC3A08AFF5BD}" type="sibTrans" cxnId="{AF25EC40-5D87-4DF2-BF16-A52A5A1E79BA}">
      <dgm:prSet/>
      <dgm:spPr/>
      <dgm:t>
        <a:bodyPr/>
        <a:lstStyle/>
        <a:p>
          <a:endParaRPr lang="en-US"/>
        </a:p>
      </dgm:t>
    </dgm:pt>
    <dgm:pt modelId="{C494638D-71CA-4B26-BA1F-4D7F3E1BA56D}">
      <dgm:prSet/>
      <dgm:spPr/>
      <dgm:t>
        <a:bodyPr/>
        <a:lstStyle/>
        <a:p>
          <a:r>
            <a:rPr lang="en-US" dirty="0" smtClean="0"/>
            <a:t>active knowledge management</a:t>
          </a:r>
        </a:p>
      </dgm:t>
    </dgm:pt>
    <dgm:pt modelId="{A4375289-84EB-4F5A-8C4A-CC785CB13A6F}" type="parTrans" cxnId="{9571AAAF-B9DD-4A0A-B63F-4E35B26EA24E}">
      <dgm:prSet/>
      <dgm:spPr/>
      <dgm:t>
        <a:bodyPr/>
        <a:lstStyle/>
        <a:p>
          <a:endParaRPr lang="en-US"/>
        </a:p>
      </dgm:t>
    </dgm:pt>
    <dgm:pt modelId="{9062431C-26B4-4172-A3BD-DFED63DE6924}" type="sibTrans" cxnId="{9571AAAF-B9DD-4A0A-B63F-4E35B26EA24E}">
      <dgm:prSet/>
      <dgm:spPr/>
      <dgm:t>
        <a:bodyPr/>
        <a:lstStyle/>
        <a:p>
          <a:endParaRPr lang="en-US"/>
        </a:p>
      </dgm:t>
    </dgm:pt>
    <dgm:pt modelId="{4C13A7A7-9193-4B0B-A160-35A60A0EFAED}">
      <dgm:prSet/>
      <dgm:spPr/>
      <dgm:t>
        <a:bodyPr/>
        <a:lstStyle/>
        <a:p>
          <a:r>
            <a:rPr lang="en-US" dirty="0" smtClean="0"/>
            <a:t>support recruiting</a:t>
          </a:r>
        </a:p>
      </dgm:t>
    </dgm:pt>
    <dgm:pt modelId="{83F7A7DC-B0DF-4499-BDE5-8330AAF639CE}" type="parTrans" cxnId="{F2A1371C-C1E7-47C6-93F4-2D1165A720AE}">
      <dgm:prSet/>
      <dgm:spPr/>
      <dgm:t>
        <a:bodyPr/>
        <a:lstStyle/>
        <a:p>
          <a:endParaRPr lang="en-US"/>
        </a:p>
      </dgm:t>
    </dgm:pt>
    <dgm:pt modelId="{EC98F2B3-828C-4116-A293-BDFD6CFBFA5D}" type="sibTrans" cxnId="{F2A1371C-C1E7-47C6-93F4-2D1165A720AE}">
      <dgm:prSet/>
      <dgm:spPr/>
      <dgm:t>
        <a:bodyPr/>
        <a:lstStyle/>
        <a:p>
          <a:endParaRPr lang="en-US"/>
        </a:p>
      </dgm:t>
    </dgm:pt>
    <dgm:pt modelId="{8CB5B7B7-5DB1-4138-964A-DBC191C62F06}">
      <dgm:prSet/>
      <dgm:spPr/>
      <dgm:t>
        <a:bodyPr/>
        <a:lstStyle/>
        <a:p>
          <a:r>
            <a:rPr lang="en-US" dirty="0" smtClean="0"/>
            <a:t>attach digital innovation</a:t>
          </a:r>
        </a:p>
      </dgm:t>
    </dgm:pt>
    <dgm:pt modelId="{DFEC259B-4EF3-449B-803E-CF2A894EA6DF}" type="parTrans" cxnId="{DC30C656-1997-43B1-BB71-5008F5E28240}">
      <dgm:prSet/>
      <dgm:spPr/>
      <dgm:t>
        <a:bodyPr/>
        <a:lstStyle/>
        <a:p>
          <a:endParaRPr lang="en-US"/>
        </a:p>
      </dgm:t>
    </dgm:pt>
    <dgm:pt modelId="{12117A2D-4264-4537-A7EE-A68F0A06B2FD}" type="sibTrans" cxnId="{DC30C656-1997-43B1-BB71-5008F5E28240}">
      <dgm:prSet/>
      <dgm:spPr/>
      <dgm:t>
        <a:bodyPr/>
        <a:lstStyle/>
        <a:p>
          <a:endParaRPr lang="en-US"/>
        </a:p>
      </dgm:t>
    </dgm:pt>
    <dgm:pt modelId="{2259BF91-248D-4D09-82A7-ECF52438618F}">
      <dgm:prSet/>
      <dgm:spPr/>
      <dgm:t>
        <a:bodyPr/>
        <a:lstStyle/>
        <a:p>
          <a:r>
            <a:rPr lang="en-US" dirty="0" smtClean="0"/>
            <a:t>align staff</a:t>
          </a:r>
        </a:p>
      </dgm:t>
    </dgm:pt>
    <dgm:pt modelId="{E9B403AA-8B4A-4BC5-AAE4-3E4441CA27F1}" type="parTrans" cxnId="{91E6F19F-52A3-4409-B94F-692707ADAE83}">
      <dgm:prSet/>
      <dgm:spPr/>
      <dgm:t>
        <a:bodyPr/>
        <a:lstStyle/>
        <a:p>
          <a:endParaRPr lang="en-US"/>
        </a:p>
      </dgm:t>
    </dgm:pt>
    <dgm:pt modelId="{AE25B73E-22D7-443D-832E-6028060DD8DC}" type="sibTrans" cxnId="{91E6F19F-52A3-4409-B94F-692707ADAE83}">
      <dgm:prSet/>
      <dgm:spPr/>
      <dgm:t>
        <a:bodyPr/>
        <a:lstStyle/>
        <a:p>
          <a:endParaRPr lang="en-US"/>
        </a:p>
      </dgm:t>
    </dgm:pt>
    <dgm:pt modelId="{B8B8F945-558C-411C-8172-BB42E1F1BAF3}">
      <dgm:prSet/>
      <dgm:spPr/>
      <dgm:t>
        <a:bodyPr/>
        <a:lstStyle/>
        <a:p>
          <a:r>
            <a:rPr lang="en-US" dirty="0" smtClean="0"/>
            <a:t>ability to staff cross-country</a:t>
          </a:r>
        </a:p>
      </dgm:t>
    </dgm:pt>
    <dgm:pt modelId="{FC982BDF-FA1D-4A41-82CA-74A658707A34}" type="parTrans" cxnId="{36ED1880-ED04-4BFF-8C8F-B91C4BEF220F}">
      <dgm:prSet/>
      <dgm:spPr/>
      <dgm:t>
        <a:bodyPr/>
        <a:lstStyle/>
        <a:p>
          <a:endParaRPr lang="en-US"/>
        </a:p>
      </dgm:t>
    </dgm:pt>
    <dgm:pt modelId="{C74A9EB5-34FE-4253-AFCC-79591435CE1E}" type="sibTrans" cxnId="{36ED1880-ED04-4BFF-8C8F-B91C4BEF220F}">
      <dgm:prSet/>
      <dgm:spPr/>
      <dgm:t>
        <a:bodyPr/>
        <a:lstStyle/>
        <a:p>
          <a:endParaRPr lang="en-US"/>
        </a:p>
      </dgm:t>
    </dgm:pt>
    <dgm:pt modelId="{D072475F-565F-4CC2-AD3B-7589288F2A74}">
      <dgm:prSet/>
      <dgm:spPr/>
      <dgm:t>
        <a:bodyPr/>
        <a:lstStyle/>
        <a:p>
          <a:r>
            <a:rPr lang="en-US" dirty="0" smtClean="0"/>
            <a:t>Industrialize no-shore</a:t>
          </a:r>
          <a:endParaRPr lang="en-US" dirty="0"/>
        </a:p>
      </dgm:t>
    </dgm:pt>
    <dgm:pt modelId="{2605AE1B-5E4F-48D1-9553-DC2AA0C388CD}" type="parTrans" cxnId="{81BCEEC8-B049-4075-82DD-D5E098603182}">
      <dgm:prSet/>
      <dgm:spPr/>
      <dgm:t>
        <a:bodyPr/>
        <a:lstStyle/>
        <a:p>
          <a:endParaRPr lang="en-US"/>
        </a:p>
      </dgm:t>
    </dgm:pt>
    <dgm:pt modelId="{C824E39C-DBCB-4CEA-8ED0-16AD71DA831A}" type="sibTrans" cxnId="{81BCEEC8-B049-4075-82DD-D5E098603182}">
      <dgm:prSet/>
      <dgm:spPr/>
      <dgm:t>
        <a:bodyPr/>
        <a:lstStyle/>
        <a:p>
          <a:endParaRPr lang="en-US"/>
        </a:p>
      </dgm:t>
    </dgm:pt>
    <dgm:pt modelId="{297042B6-7F20-4EB6-B172-747DD766362B}">
      <dgm:prSet/>
      <dgm:spPr/>
      <dgm:t>
        <a:bodyPr/>
        <a:lstStyle/>
        <a:p>
          <a:r>
            <a:rPr lang="en-US" dirty="0" smtClean="0"/>
            <a:t>make a home for engineers</a:t>
          </a:r>
        </a:p>
      </dgm:t>
    </dgm:pt>
    <dgm:pt modelId="{56879F25-1671-4FF1-8117-FBB8D58B1C34}" type="parTrans" cxnId="{A19D81D1-9811-4F56-8020-3592F96BD85F}">
      <dgm:prSet/>
      <dgm:spPr/>
      <dgm:t>
        <a:bodyPr/>
        <a:lstStyle/>
        <a:p>
          <a:endParaRPr lang="en-US"/>
        </a:p>
      </dgm:t>
    </dgm:pt>
    <dgm:pt modelId="{F8C44D56-DDF7-467B-813B-CD6E69C7255C}" type="sibTrans" cxnId="{A19D81D1-9811-4F56-8020-3592F96BD85F}">
      <dgm:prSet/>
      <dgm:spPr/>
      <dgm:t>
        <a:bodyPr/>
        <a:lstStyle/>
        <a:p>
          <a:endParaRPr lang="en-US"/>
        </a:p>
      </dgm:t>
    </dgm:pt>
    <dgm:pt modelId="{4DEAE8D9-A69C-436F-8DEC-1A83DA71A851}" type="pres">
      <dgm:prSet presAssocID="{2C6CC1E7-EA2C-40D8-A6FE-2BFA1FF4CC75}" presName="Name0" presStyleCnt="0">
        <dgm:presLayoutVars>
          <dgm:dir/>
          <dgm:animLvl val="lvl"/>
          <dgm:resizeHandles val="exact"/>
        </dgm:presLayoutVars>
      </dgm:prSet>
      <dgm:spPr/>
      <dgm:t>
        <a:bodyPr/>
        <a:lstStyle/>
        <a:p>
          <a:endParaRPr lang="en-US"/>
        </a:p>
      </dgm:t>
    </dgm:pt>
    <dgm:pt modelId="{964F9321-80B9-4863-8487-D521F3F78EA5}" type="pres">
      <dgm:prSet presAssocID="{F581E384-11AD-469B-A21B-21503AC19F17}" presName="composite" presStyleCnt="0"/>
      <dgm:spPr/>
      <dgm:t>
        <a:bodyPr/>
        <a:lstStyle/>
        <a:p>
          <a:endParaRPr lang="de-DE"/>
        </a:p>
      </dgm:t>
    </dgm:pt>
    <dgm:pt modelId="{3EF0941C-38C5-430E-9AEC-F23CF4932297}" type="pres">
      <dgm:prSet presAssocID="{F581E384-11AD-469B-A21B-21503AC19F17}" presName="parTx" presStyleLbl="alignNode1" presStyleIdx="0" presStyleCnt="1">
        <dgm:presLayoutVars>
          <dgm:chMax val="0"/>
          <dgm:chPref val="0"/>
          <dgm:bulletEnabled val="1"/>
        </dgm:presLayoutVars>
      </dgm:prSet>
      <dgm:spPr/>
      <dgm:t>
        <a:bodyPr/>
        <a:lstStyle/>
        <a:p>
          <a:endParaRPr lang="en-US"/>
        </a:p>
      </dgm:t>
    </dgm:pt>
    <dgm:pt modelId="{71E3D0FE-B9B3-49CA-B0FA-075D3000202C}" type="pres">
      <dgm:prSet presAssocID="{F581E384-11AD-469B-A21B-21503AC19F17}" presName="desTx" presStyleLbl="alignAccFollowNode1" presStyleIdx="0" presStyleCnt="1" custLinFactNeighborY="408">
        <dgm:presLayoutVars>
          <dgm:bulletEnabled val="1"/>
        </dgm:presLayoutVars>
      </dgm:prSet>
      <dgm:spPr/>
      <dgm:t>
        <a:bodyPr/>
        <a:lstStyle/>
        <a:p>
          <a:endParaRPr lang="en-US"/>
        </a:p>
      </dgm:t>
    </dgm:pt>
  </dgm:ptLst>
  <dgm:cxnLst>
    <dgm:cxn modelId="{F2A1371C-C1E7-47C6-93F4-2D1165A720AE}" srcId="{F581E384-11AD-469B-A21B-21503AC19F17}" destId="{4C13A7A7-9193-4B0B-A160-35A60A0EFAED}" srcOrd="6" destOrd="0" parTransId="{83F7A7DC-B0DF-4499-BDE5-8330AAF639CE}" sibTransId="{EC98F2B3-828C-4116-A293-BDFD6CFBFA5D}"/>
    <dgm:cxn modelId="{81BCEEC8-B049-4075-82DD-D5E098603182}" srcId="{F581E384-11AD-469B-A21B-21503AC19F17}" destId="{D072475F-565F-4CC2-AD3B-7589288F2A74}" srcOrd="10" destOrd="0" parTransId="{2605AE1B-5E4F-48D1-9553-DC2AA0C388CD}" sibTransId="{C824E39C-DBCB-4CEA-8ED0-16AD71DA831A}"/>
    <dgm:cxn modelId="{580CF754-A3CD-4F8B-85C7-FD02AD3EC63E}" srcId="{F581E384-11AD-469B-A21B-21503AC19F17}" destId="{C0A4FAEF-3A09-4B69-B791-791E1D7CFD18}" srcOrd="0" destOrd="0" parTransId="{C21FD28A-E093-414B-BE7C-6CB38671A070}" sibTransId="{6E48E882-936F-4C53-86BA-29FB03C4E99D}"/>
    <dgm:cxn modelId="{2A6D40FE-57EA-47C0-9A5F-6470EED576C6}" srcId="{F581E384-11AD-469B-A21B-21503AC19F17}" destId="{49E2D900-3E6A-4E7A-AD70-8D02A6F85087}" srcOrd="1" destOrd="0" parTransId="{46D05DC0-0907-48C4-AE33-84DE0E471E5F}" sibTransId="{627E6AFA-1DBD-41D7-AF97-CCAB37F19293}"/>
    <dgm:cxn modelId="{5FC59F02-8A1C-4B2A-9D4F-4E41334CDB1D}" type="presOf" srcId="{297042B6-7F20-4EB6-B172-747DD766362B}" destId="{71E3D0FE-B9B3-49CA-B0FA-075D3000202C}" srcOrd="0" destOrd="5" presId="urn:microsoft.com/office/officeart/2005/8/layout/hList1"/>
    <dgm:cxn modelId="{8341F227-B48F-432F-AFD1-D526A39D1AC5}" type="presOf" srcId="{2C6CC1E7-EA2C-40D8-A6FE-2BFA1FF4CC75}" destId="{4DEAE8D9-A69C-436F-8DEC-1A83DA71A851}" srcOrd="0" destOrd="0" presId="urn:microsoft.com/office/officeart/2005/8/layout/hList1"/>
    <dgm:cxn modelId="{DC30C656-1997-43B1-BB71-5008F5E28240}" srcId="{F581E384-11AD-469B-A21B-21503AC19F17}" destId="{8CB5B7B7-5DB1-4138-964A-DBC191C62F06}" srcOrd="7" destOrd="0" parTransId="{DFEC259B-4EF3-449B-803E-CF2A894EA6DF}" sibTransId="{12117A2D-4264-4537-A7EE-A68F0A06B2FD}"/>
    <dgm:cxn modelId="{139A9D25-A2BA-4570-BED5-6E1DCBF65EE1}" srcId="{F581E384-11AD-469B-A21B-21503AC19F17}" destId="{2953ACEA-3F58-484D-827D-CBDE48A9D116}" srcOrd="2" destOrd="0" parTransId="{605A9951-3EA2-4F7C-88F3-B5E3A3A1906B}" sibTransId="{0407F8E5-914F-40BB-BD46-74A17FAEA109}"/>
    <dgm:cxn modelId="{58B58FEE-2685-487E-8F0F-61961F3E36D9}" type="presOf" srcId="{F581E384-11AD-469B-A21B-21503AC19F17}" destId="{3EF0941C-38C5-430E-9AEC-F23CF4932297}" srcOrd="0" destOrd="0" presId="urn:microsoft.com/office/officeart/2005/8/layout/hList1"/>
    <dgm:cxn modelId="{AF25EC40-5D87-4DF2-BF16-A52A5A1E79BA}" srcId="{F581E384-11AD-469B-A21B-21503AC19F17}" destId="{D51B7481-1C1C-4D1F-AA47-8B950E90676E}" srcOrd="3" destOrd="0" parTransId="{4778EB27-E5DE-40C8-9BC2-0C2A498AB202}" sibTransId="{52BCF8BF-5088-4CA0-8D66-AC3A08AFF5BD}"/>
    <dgm:cxn modelId="{623C66CE-B58A-4E60-9041-8C0BB2D0AFD0}" srcId="{2C6CC1E7-EA2C-40D8-A6FE-2BFA1FF4CC75}" destId="{F581E384-11AD-469B-A21B-21503AC19F17}" srcOrd="0" destOrd="0" parTransId="{8D0FD781-34D5-45F5-91C0-D0AA9C94F414}" sibTransId="{9D0BABA1-2465-49B0-B6E0-74683F8A12B9}"/>
    <dgm:cxn modelId="{DE52F1BB-9ED7-4170-8914-3F924335DCC9}" type="presOf" srcId="{4C13A7A7-9193-4B0B-A160-35A60A0EFAED}" destId="{71E3D0FE-B9B3-49CA-B0FA-075D3000202C}" srcOrd="0" destOrd="6" presId="urn:microsoft.com/office/officeart/2005/8/layout/hList1"/>
    <dgm:cxn modelId="{AE15EFAC-DCF9-4B45-9EDE-6AE3D5C3B893}" type="presOf" srcId="{2953ACEA-3F58-484D-827D-CBDE48A9D116}" destId="{71E3D0FE-B9B3-49CA-B0FA-075D3000202C}" srcOrd="0" destOrd="2" presId="urn:microsoft.com/office/officeart/2005/8/layout/hList1"/>
    <dgm:cxn modelId="{E9D30239-BFAA-4432-A023-0642F0CDCBC2}" type="presOf" srcId="{B8B8F945-558C-411C-8172-BB42E1F1BAF3}" destId="{71E3D0FE-B9B3-49CA-B0FA-075D3000202C}" srcOrd="0" destOrd="9" presId="urn:microsoft.com/office/officeart/2005/8/layout/hList1"/>
    <dgm:cxn modelId="{A19D81D1-9811-4F56-8020-3592F96BD85F}" srcId="{F581E384-11AD-469B-A21B-21503AC19F17}" destId="{297042B6-7F20-4EB6-B172-747DD766362B}" srcOrd="5" destOrd="0" parTransId="{56879F25-1671-4FF1-8117-FBB8D58B1C34}" sibTransId="{F8C44D56-DDF7-467B-813B-CD6E69C7255C}"/>
    <dgm:cxn modelId="{834D57FC-C17B-438D-892E-62D447D0D854}" type="presOf" srcId="{2259BF91-248D-4D09-82A7-ECF52438618F}" destId="{71E3D0FE-B9B3-49CA-B0FA-075D3000202C}" srcOrd="0" destOrd="8" presId="urn:microsoft.com/office/officeart/2005/8/layout/hList1"/>
    <dgm:cxn modelId="{C4A93880-091B-4A10-8044-C16F5B5DD349}" type="presOf" srcId="{D072475F-565F-4CC2-AD3B-7589288F2A74}" destId="{71E3D0FE-B9B3-49CA-B0FA-075D3000202C}" srcOrd="0" destOrd="10" presId="urn:microsoft.com/office/officeart/2005/8/layout/hList1"/>
    <dgm:cxn modelId="{088CA529-8F3A-4039-AF51-7670AD3057C7}" type="presOf" srcId="{C494638D-71CA-4B26-BA1F-4D7F3E1BA56D}" destId="{71E3D0FE-B9B3-49CA-B0FA-075D3000202C}" srcOrd="0" destOrd="4" presId="urn:microsoft.com/office/officeart/2005/8/layout/hList1"/>
    <dgm:cxn modelId="{36A8B2C3-FF62-4729-8391-6C841053BBCB}" type="presOf" srcId="{C0A4FAEF-3A09-4B69-B791-791E1D7CFD18}" destId="{71E3D0FE-B9B3-49CA-B0FA-075D3000202C}" srcOrd="0" destOrd="0" presId="urn:microsoft.com/office/officeart/2005/8/layout/hList1"/>
    <dgm:cxn modelId="{36ED1880-ED04-4BFF-8C8F-B91C4BEF220F}" srcId="{F581E384-11AD-469B-A21B-21503AC19F17}" destId="{B8B8F945-558C-411C-8172-BB42E1F1BAF3}" srcOrd="9" destOrd="0" parTransId="{FC982BDF-FA1D-4A41-82CA-74A658707A34}" sibTransId="{C74A9EB5-34FE-4253-AFCC-79591435CE1E}"/>
    <dgm:cxn modelId="{377924ED-E32E-4E53-A4FA-962FF4F852F6}" type="presOf" srcId="{49E2D900-3E6A-4E7A-AD70-8D02A6F85087}" destId="{71E3D0FE-B9B3-49CA-B0FA-075D3000202C}" srcOrd="0" destOrd="1" presId="urn:microsoft.com/office/officeart/2005/8/layout/hList1"/>
    <dgm:cxn modelId="{91EBF2E2-0327-4C89-9699-4EF7010D597C}" type="presOf" srcId="{D51B7481-1C1C-4D1F-AA47-8B950E90676E}" destId="{71E3D0FE-B9B3-49CA-B0FA-075D3000202C}" srcOrd="0" destOrd="3" presId="urn:microsoft.com/office/officeart/2005/8/layout/hList1"/>
    <dgm:cxn modelId="{91E6F19F-52A3-4409-B94F-692707ADAE83}" srcId="{F581E384-11AD-469B-A21B-21503AC19F17}" destId="{2259BF91-248D-4D09-82A7-ECF52438618F}" srcOrd="8" destOrd="0" parTransId="{E9B403AA-8B4A-4BC5-AAE4-3E4441CA27F1}" sibTransId="{AE25B73E-22D7-443D-832E-6028060DD8DC}"/>
    <dgm:cxn modelId="{1CEE045D-449F-4A55-802F-6F73265B28D0}" type="presOf" srcId="{8CB5B7B7-5DB1-4138-964A-DBC191C62F06}" destId="{71E3D0FE-B9B3-49CA-B0FA-075D3000202C}" srcOrd="0" destOrd="7" presId="urn:microsoft.com/office/officeart/2005/8/layout/hList1"/>
    <dgm:cxn modelId="{9571AAAF-B9DD-4A0A-B63F-4E35B26EA24E}" srcId="{F581E384-11AD-469B-A21B-21503AC19F17}" destId="{C494638D-71CA-4B26-BA1F-4D7F3E1BA56D}" srcOrd="4" destOrd="0" parTransId="{A4375289-84EB-4F5A-8C4A-CC785CB13A6F}" sibTransId="{9062431C-26B4-4172-A3BD-DFED63DE6924}"/>
    <dgm:cxn modelId="{B000C11F-70DD-4DB4-BCD2-6F89D39BCEF4}" type="presParOf" srcId="{4DEAE8D9-A69C-436F-8DEC-1A83DA71A851}" destId="{964F9321-80B9-4863-8487-D521F3F78EA5}" srcOrd="0" destOrd="0" presId="urn:microsoft.com/office/officeart/2005/8/layout/hList1"/>
    <dgm:cxn modelId="{9BBFDC47-4470-403B-BC1A-BBF5FB00F762}" type="presParOf" srcId="{964F9321-80B9-4863-8487-D521F3F78EA5}" destId="{3EF0941C-38C5-430E-9AEC-F23CF4932297}" srcOrd="0" destOrd="0" presId="urn:microsoft.com/office/officeart/2005/8/layout/hList1"/>
    <dgm:cxn modelId="{30C77715-1A0E-41F3-8542-E313A3FE9612}" type="presParOf" srcId="{964F9321-80B9-4863-8487-D521F3F78EA5}" destId="{71E3D0FE-B9B3-49CA-B0FA-075D3000202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044784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94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546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047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7899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2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DEMO: (Run oasp4j sample app) Run the previously created Sencha app and connect it with the server. The app is empty but ready to start. Mention the Starter Template, show the documentation (devon4sencha part)</a:t>
            </a:r>
          </a:p>
        </p:txBody>
      </p:sp>
    </p:spTree>
    <p:extLst>
      <p:ext uri="{BB962C8B-B14F-4D97-AF65-F5344CB8AC3E}">
        <p14:creationId xmlns:p14="http://schemas.microsoft.com/office/powerpoint/2010/main" val="428013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1421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883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1221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a:spcBef>
                <a:spcPts val="0"/>
              </a:spcBef>
              <a:buNone/>
              <a:defRPr sz="3600">
                <a:solidFill>
                  <a:srgbClr val="02B9EF"/>
                </a:solidFill>
                <a:latin typeface="Calibri"/>
                <a:ea typeface="Calibri"/>
                <a:cs typeface="Calibri"/>
                <a:sym typeface="Calibri"/>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a:spcBef>
                <a:spcPts val="0"/>
              </a:spcBef>
              <a:buNone/>
              <a:defRPr sz="1600">
                <a:solidFill>
                  <a:srgbClr val="02B9EF"/>
                </a:solidFill>
                <a:latin typeface="Calibri"/>
                <a:ea typeface="Calibri"/>
                <a:cs typeface="Calibri"/>
                <a:sym typeface="Calibri"/>
              </a:defRPr>
            </a:lvl1pPr>
            <a:lvl2pPr lvl="1">
              <a:spcBef>
                <a:spcPts val="0"/>
              </a:spcBef>
              <a:buNone/>
              <a:defRPr sz="1200">
                <a:solidFill>
                  <a:srgbClr val="02B9EF"/>
                </a:solidFill>
              </a:defRPr>
            </a:lvl2pPr>
            <a:lvl3pPr lvl="2">
              <a:spcBef>
                <a:spcPts val="0"/>
              </a:spcBef>
              <a:buNone/>
              <a:defRPr sz="1200">
                <a:solidFill>
                  <a:srgbClr val="02B9EF"/>
                </a:solidFill>
              </a:defRPr>
            </a:lvl3pPr>
            <a:lvl4pPr lvl="3">
              <a:spcBef>
                <a:spcPts val="0"/>
              </a:spcBef>
              <a:buNone/>
              <a:defRPr sz="1200">
                <a:solidFill>
                  <a:srgbClr val="02B9EF"/>
                </a:solidFill>
              </a:defRPr>
            </a:lvl4pPr>
            <a:lvl5pPr lvl="4">
              <a:spcBef>
                <a:spcPts val="0"/>
              </a:spcBef>
              <a:buNone/>
              <a:defRPr sz="1200">
                <a:solidFill>
                  <a:srgbClr val="02B9EF"/>
                </a:solidFill>
              </a:defRPr>
            </a:lvl5pPr>
            <a:lvl6pPr lvl="5">
              <a:spcBef>
                <a:spcPts val="0"/>
              </a:spcBef>
              <a:buNone/>
              <a:defRPr sz="1200">
                <a:solidFill>
                  <a:srgbClr val="02B9EF"/>
                </a:solidFill>
              </a:defRPr>
            </a:lvl6pPr>
            <a:lvl7pPr lvl="6">
              <a:spcBef>
                <a:spcPts val="0"/>
              </a:spcBef>
              <a:buNone/>
              <a:defRPr sz="1200">
                <a:solidFill>
                  <a:srgbClr val="02B9EF"/>
                </a:solidFill>
              </a:defRPr>
            </a:lvl7pPr>
            <a:lvl8pPr lvl="7">
              <a:spcBef>
                <a:spcPts val="0"/>
              </a:spcBef>
              <a:buNone/>
              <a:defRPr sz="1200">
                <a:solidFill>
                  <a:srgbClr val="02B9EF"/>
                </a:solidFill>
              </a:defRPr>
            </a:lvl8pPr>
            <a:lvl9pPr lvl="8">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09"/>
        <p:cNvGrpSpPr/>
        <p:nvPr/>
      </p:nvGrpSpPr>
      <p:grpSpPr>
        <a:xfrm>
          <a:off x="0" y="0"/>
          <a:ext cx="0" cy="0"/>
          <a:chOff x="0" y="0"/>
          <a:chExt cx="0" cy="0"/>
        </a:xfrm>
      </p:grpSpPr>
      <p:sp>
        <p:nvSpPr>
          <p:cNvPr id="110" name="Shape 110"/>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GB" sz="1000" dirty="0">
                <a:solidFill>
                  <a:srgbClr val="02B9EF"/>
                </a:solidFill>
                <a:latin typeface="Calibri"/>
                <a:ea typeface="Calibri"/>
                <a:cs typeface="Calibri"/>
                <a:sym typeface="Calibri"/>
              </a:rPr>
              <a:t>La </a:t>
            </a:r>
            <a:r>
              <a:rPr lang="en-GB" sz="1000" dirty="0" err="1">
                <a:solidFill>
                  <a:srgbClr val="02B9EF"/>
                </a:solidFill>
                <a:latin typeface="Calibri"/>
                <a:ea typeface="Calibri"/>
                <a:cs typeface="Calibri"/>
                <a:sym typeface="Calibri"/>
              </a:rPr>
              <a:t>información</a:t>
            </a:r>
            <a:r>
              <a:rPr lang="en-GB" sz="1000" dirty="0">
                <a:solidFill>
                  <a:srgbClr val="02B9EF"/>
                </a:solidFill>
                <a:latin typeface="Calibri"/>
                <a:ea typeface="Calibri"/>
                <a:cs typeface="Calibri"/>
                <a:sym typeface="Calibri"/>
              </a:rPr>
              <a:t> que </a:t>
            </a:r>
            <a:r>
              <a:rPr lang="en-GB" sz="1000" dirty="0" err="1">
                <a:solidFill>
                  <a:srgbClr val="02B9EF"/>
                </a:solidFill>
                <a:latin typeface="Calibri"/>
                <a:ea typeface="Calibri"/>
                <a:cs typeface="Calibri"/>
                <a:sym typeface="Calibri"/>
              </a:rPr>
              <a:t>contiene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este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documento</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confidencial</a:t>
            </a:r>
            <a:r>
              <a:rPr lang="en-GB" sz="1000" dirty="0">
                <a:solidFill>
                  <a:srgbClr val="02B9EF"/>
                </a:solidFill>
                <a:latin typeface="Calibri"/>
                <a:ea typeface="Calibri"/>
                <a:cs typeface="Calibri"/>
                <a:sym typeface="Calibri"/>
              </a:rPr>
              <a:t> y </a:t>
            </a:r>
            <a:r>
              <a:rPr lang="en-GB" sz="1000" dirty="0" err="1">
                <a:solidFill>
                  <a:srgbClr val="02B9EF"/>
                </a:solidFill>
                <a:latin typeface="Calibri"/>
                <a:ea typeface="Calibri"/>
                <a:cs typeface="Calibri"/>
                <a:sym typeface="Calibri"/>
              </a:rPr>
              <a:t>propiedad</a:t>
            </a:r>
            <a:r>
              <a:rPr lang="en-GB" sz="1000" dirty="0">
                <a:solidFill>
                  <a:srgbClr val="02B9EF"/>
                </a:solidFill>
                <a:latin typeface="Calibri"/>
                <a:ea typeface="Calibri"/>
                <a:cs typeface="Calibri"/>
                <a:sym typeface="Calibri"/>
              </a:rPr>
              <a:t> de Capgemini. Copyright© 2015 Capgemini. </a:t>
            </a:r>
            <a:r>
              <a:rPr lang="en-GB" sz="1000" dirty="0" err="1">
                <a:solidFill>
                  <a:srgbClr val="02B9EF"/>
                </a:solidFill>
                <a:latin typeface="Calibri"/>
                <a:ea typeface="Calibri"/>
                <a:cs typeface="Calibri"/>
                <a:sym typeface="Calibri"/>
              </a:rPr>
              <a:t>Todos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los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derechos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reservados</a:t>
            </a:r>
            <a:r>
              <a:rPr lang="en-GB" sz="1000" dirty="0">
                <a:solidFill>
                  <a:srgbClr val="02B9EF"/>
                </a:solidFill>
                <a:latin typeface="Calibri"/>
                <a:ea typeface="Calibri"/>
                <a:cs typeface="Calibri"/>
                <a:sym typeface="Calibri"/>
              </a:rPr>
              <a:t>.</a:t>
            </a:r>
          </a:p>
          <a:p>
            <a:pPr lvl="0" algn="just" rtl="0">
              <a:lnSpc>
                <a:spcPct val="115000"/>
              </a:lnSpc>
              <a:spcBef>
                <a:spcPts val="0"/>
              </a:spcBef>
              <a:buClr>
                <a:schemeClr val="dk1"/>
              </a:buClr>
              <a:buFont typeface="Arial"/>
              <a:buNone/>
            </a:pPr>
            <a:endParaRPr sz="1000" dirty="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 </a:t>
            </a:r>
            <a:r>
              <a:rPr lang="en-GB" sz="1000" dirty="0" err="1">
                <a:solidFill>
                  <a:srgbClr val="666666"/>
                </a:solidFill>
                <a:latin typeface="Calibri"/>
                <a:ea typeface="Calibri"/>
                <a:cs typeface="Calibri"/>
                <a:sym typeface="Calibri"/>
              </a:rPr>
              <a:t>información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relativa</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conceptos</a:t>
            </a:r>
            <a:r>
              <a:rPr lang="en-GB" sz="1000" dirty="0">
                <a:solidFill>
                  <a:srgbClr val="666666"/>
                </a:solidFill>
                <a:latin typeface="Calibri"/>
                <a:ea typeface="Calibri"/>
                <a:cs typeface="Calibri"/>
                <a:sym typeface="Calibri"/>
              </a:rPr>
              <a:t>, ideas, </a:t>
            </a:r>
            <a:r>
              <a:rPr lang="en-GB" sz="1000" dirty="0" err="1">
                <a:solidFill>
                  <a:srgbClr val="666666"/>
                </a:solidFill>
                <a:latin typeface="Calibri"/>
                <a:ea typeface="Calibri"/>
                <a:cs typeface="Calibri"/>
                <a:sym typeface="Calibri"/>
              </a:rPr>
              <a:t>metodologías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otros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está</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estrictamente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limitada</a:t>
            </a:r>
            <a:r>
              <a:rPr lang="en-GB" sz="1000" dirty="0">
                <a:solidFill>
                  <a:srgbClr val="666666"/>
                </a:solidFill>
                <a:latin typeface="Calibri"/>
                <a:ea typeface="Calibri"/>
                <a:cs typeface="Calibri"/>
                <a:sym typeface="Calibri"/>
              </a:rPr>
              <a:t> al </a:t>
            </a:r>
            <a:r>
              <a:rPr lang="en-GB" sz="1000" dirty="0" err="1">
                <a:solidFill>
                  <a:srgbClr val="666666"/>
                </a:solidFill>
                <a:latin typeface="Calibri"/>
                <a:ea typeface="Calibri"/>
                <a:cs typeface="Calibri"/>
                <a:sym typeface="Calibri"/>
              </a:rPr>
              <a:t>uso</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colaboradores</a:t>
            </a:r>
            <a:r>
              <a:rPr lang="en-GB" sz="1000" dirty="0">
                <a:solidFill>
                  <a:srgbClr val="666666"/>
                </a:solidFill>
                <a:latin typeface="Calibri"/>
                <a:ea typeface="Calibri"/>
                <a:cs typeface="Calibri"/>
                <a:sym typeface="Calibri"/>
              </a:rPr>
              <a:t> del IVI, y </a:t>
            </a:r>
            <a:r>
              <a:rPr lang="en-GB" sz="1000" dirty="0" err="1">
                <a:solidFill>
                  <a:srgbClr val="666666"/>
                </a:solidFill>
                <a:latin typeface="Calibri"/>
                <a:ea typeface="Calibri"/>
                <a:cs typeface="Calibri"/>
                <a:sym typeface="Calibri"/>
              </a:rPr>
              <a:t>únicamente</a:t>
            </a:r>
            <a:r>
              <a:rPr lang="en-GB" sz="1000" dirty="0">
                <a:solidFill>
                  <a:srgbClr val="666666"/>
                </a:solidFill>
                <a:latin typeface="Calibri"/>
                <a:ea typeface="Calibri"/>
                <a:cs typeface="Calibri"/>
                <a:sym typeface="Calibri"/>
              </a:rPr>
              <a:t> para la </a:t>
            </a:r>
            <a:r>
              <a:rPr lang="en-GB" sz="1000" dirty="0" err="1">
                <a:solidFill>
                  <a:srgbClr val="666666"/>
                </a:solidFill>
                <a:latin typeface="Calibri"/>
                <a:ea typeface="Calibri"/>
                <a:cs typeface="Calibri"/>
                <a:sym typeface="Calibri"/>
              </a:rPr>
              <a:t>consideración</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evaluación</a:t>
            </a:r>
            <a:r>
              <a:rPr lang="en-GB" sz="1000" dirty="0">
                <a:solidFill>
                  <a:srgbClr val="666666"/>
                </a:solidFill>
                <a:latin typeface="Calibri"/>
                <a:ea typeface="Calibri"/>
                <a:cs typeface="Calibri"/>
                <a:sym typeface="Calibri"/>
              </a:rPr>
              <a:t> de las </a:t>
            </a:r>
            <a:r>
              <a:rPr lang="en-GB" sz="1000" dirty="0" err="1">
                <a:solidFill>
                  <a:srgbClr val="666666"/>
                </a:solidFill>
                <a:latin typeface="Calibri"/>
                <a:ea typeface="Calibri"/>
                <a:cs typeface="Calibri"/>
                <a:sym typeface="Calibri"/>
              </a:rPr>
              <a:t>competencias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capacidades</a:t>
            </a:r>
            <a:r>
              <a:rPr lang="en-GB" sz="1000" dirty="0">
                <a:solidFill>
                  <a:srgbClr val="666666"/>
                </a:solidFill>
                <a:latin typeface="Calibri"/>
                <a:ea typeface="Calibri"/>
                <a:cs typeface="Calibri"/>
                <a:sym typeface="Calibri"/>
              </a:rPr>
              <a:t> de Capgemini, </a:t>
            </a:r>
            <a:r>
              <a:rPr lang="en-GB" sz="1000" dirty="0" err="1">
                <a:solidFill>
                  <a:srgbClr val="666666"/>
                </a:solidFill>
                <a:latin typeface="Calibri"/>
                <a:ea typeface="Calibri"/>
                <a:cs typeface="Calibri"/>
                <a:sym typeface="Calibri"/>
              </a:rPr>
              <a:t>sobre</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puede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dar</a:t>
            </a:r>
            <a:r>
              <a:rPr lang="en-GB" sz="1000" dirty="0">
                <a:solidFill>
                  <a:srgbClr val="666666"/>
                </a:solidFill>
                <a:latin typeface="Calibri"/>
                <a:ea typeface="Calibri"/>
                <a:cs typeface="Calibri"/>
                <a:sym typeface="Calibri"/>
              </a:rPr>
              <a:t> IVI </a:t>
            </a:r>
            <a:r>
              <a:rPr lang="en-GB" sz="1000" dirty="0" err="1">
                <a:solidFill>
                  <a:srgbClr val="666666"/>
                </a:solidFill>
                <a:latin typeface="Calibri"/>
                <a:ea typeface="Calibri"/>
                <a:cs typeface="Calibri"/>
                <a:sym typeface="Calibri"/>
              </a:rPr>
              <a:t>dentro</a:t>
            </a:r>
            <a:r>
              <a:rPr lang="en-GB" sz="1000" dirty="0">
                <a:solidFill>
                  <a:srgbClr val="666666"/>
                </a:solidFill>
                <a:latin typeface="Calibri"/>
                <a:ea typeface="Calibri"/>
                <a:cs typeface="Calibri"/>
                <a:sym typeface="Calibri"/>
              </a:rPr>
              <a:t> del </a:t>
            </a:r>
            <a:r>
              <a:rPr lang="en-GB" sz="1000" dirty="0" err="1">
                <a:solidFill>
                  <a:srgbClr val="666666"/>
                </a:solidFill>
                <a:latin typeface="Calibri"/>
                <a:ea typeface="Calibri"/>
                <a:cs typeface="Calibri"/>
                <a:sym typeface="Calibri"/>
              </a:rPr>
              <a:t>marco</a:t>
            </a:r>
            <a:r>
              <a:rPr lang="en-GB" sz="1000" dirty="0">
                <a:solidFill>
                  <a:srgbClr val="666666"/>
                </a:solidFill>
                <a:latin typeface="Calibri"/>
                <a:ea typeface="Calibri"/>
                <a:cs typeface="Calibri"/>
                <a:sym typeface="Calibri"/>
              </a:rPr>
              <a:t> y del </a:t>
            </a:r>
            <a:r>
              <a:rPr lang="en-GB" sz="1000" dirty="0" err="1">
                <a:solidFill>
                  <a:srgbClr val="666666"/>
                </a:solidFill>
                <a:latin typeface="Calibri"/>
                <a:ea typeface="Calibri"/>
                <a:cs typeface="Calibri"/>
                <a:sym typeface="Calibri"/>
              </a:rPr>
              <a:t>contexto</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presente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copias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totales</a:t>
            </a:r>
            <a:r>
              <a:rPr lang="en-GB" sz="1000" dirty="0">
                <a:solidFill>
                  <a:srgbClr val="666666"/>
                </a:solidFill>
                <a:latin typeface="Calibri"/>
                <a:ea typeface="Calibri"/>
                <a:cs typeface="Calibri"/>
                <a:sym typeface="Calibri"/>
              </a:rPr>
              <a:t> o </a:t>
            </a:r>
            <a:r>
              <a:rPr lang="en-GB" sz="1000" dirty="0" err="1">
                <a:solidFill>
                  <a:srgbClr val="666666"/>
                </a:solidFill>
                <a:latin typeface="Calibri"/>
                <a:ea typeface="Calibri"/>
                <a:cs typeface="Calibri"/>
                <a:sym typeface="Calibri"/>
              </a:rPr>
              <a:t>parciales</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constituyen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pueden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facilitados</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además</a:t>
            </a:r>
            <a:r>
              <a:rPr lang="en-GB" sz="1000" dirty="0">
                <a:solidFill>
                  <a:srgbClr val="666666"/>
                </a:solidFill>
                <a:latin typeface="Calibri"/>
                <a:ea typeface="Calibri"/>
                <a:cs typeface="Calibri"/>
                <a:sym typeface="Calibri"/>
              </a:rPr>
              <a:t> de  al IVI, sin el </a:t>
            </a:r>
            <a:r>
              <a:rPr lang="en-GB" sz="1000" dirty="0" err="1">
                <a:solidFill>
                  <a:srgbClr val="666666"/>
                </a:solidFill>
                <a:latin typeface="Calibri"/>
                <a:ea typeface="Calibri"/>
                <a:cs typeface="Calibri"/>
                <a:sym typeface="Calibri"/>
              </a:rPr>
              <a:t>permiso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por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escrito</a:t>
            </a:r>
            <a:r>
              <a:rPr lang="en-GB" sz="1000" dirty="0">
                <a:solidFill>
                  <a:srgbClr val="666666"/>
                </a:solidFill>
                <a:latin typeface="Calibri"/>
                <a:ea typeface="Calibri"/>
                <a:cs typeface="Calibri"/>
                <a:sym typeface="Calibri"/>
              </a:rPr>
              <a:t> de Capgemini.</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referencias</a:t>
            </a:r>
            <a:r>
              <a:rPr lang="en-GB" sz="1000" dirty="0">
                <a:solidFill>
                  <a:srgbClr val="666666"/>
                </a:solidFill>
                <a:latin typeface="Calibri"/>
                <a:ea typeface="Calibri"/>
                <a:cs typeface="Calibri"/>
                <a:sym typeface="Calibri"/>
              </a:rPr>
              <a:t> a IVIs o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figuran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deberán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utilizadas</a:t>
            </a:r>
            <a:r>
              <a:rPr lang="en-GB" sz="1000" dirty="0">
                <a:solidFill>
                  <a:srgbClr val="666666"/>
                </a:solidFill>
                <a:latin typeface="Calibri"/>
                <a:ea typeface="Calibri"/>
                <a:cs typeface="Calibri"/>
                <a:sym typeface="Calibri"/>
              </a:rPr>
              <a:t> sin la </a:t>
            </a:r>
            <a:r>
              <a:rPr lang="en-GB" sz="1000" dirty="0" err="1">
                <a:solidFill>
                  <a:srgbClr val="666666"/>
                </a:solidFill>
                <a:latin typeface="Calibri"/>
                <a:ea typeface="Calibri"/>
                <a:cs typeface="Calibri"/>
                <a:sym typeface="Calibri"/>
              </a:rPr>
              <a:t>autorización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previa</a:t>
            </a:r>
            <a:r>
              <a:rPr lang="en-GB" sz="1000" dirty="0">
                <a:solidFill>
                  <a:srgbClr val="666666"/>
                </a:solidFill>
                <a:latin typeface="Calibri"/>
                <a:ea typeface="Calibri"/>
                <a:cs typeface="Calibri"/>
                <a:sym typeface="Calibri"/>
              </a:rPr>
              <a:t> de Capgemini.</a:t>
            </a:r>
          </a:p>
        </p:txBody>
      </p:sp>
      <p:sp>
        <p:nvSpPr>
          <p:cNvPr id="111" name="Shape 11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12" name="Shape 11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3" name="Shape 11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4" name="Shape 11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5" name="Shape 115"/>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6" name="Shape 116"/>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0" name="Shape 120"/>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a:spcBef>
                <a:spcPts val="0"/>
              </a:spcBef>
              <a:buClr>
                <a:srgbClr val="666666"/>
              </a:buClr>
              <a:buSzPct val="100000"/>
              <a:buFont typeface="Calibri"/>
              <a:defRPr sz="1000">
                <a:solidFill>
                  <a:srgbClr val="666666"/>
                </a:solidFill>
                <a:latin typeface="Calibri"/>
                <a:ea typeface="Calibri"/>
                <a:cs typeface="Calibri"/>
                <a:sym typeface="Calibri"/>
              </a:defRPr>
            </a:lvl1pPr>
            <a:lvl2pPr lvl="1">
              <a:spcBef>
                <a:spcPts val="0"/>
              </a:spcBef>
              <a:buClr>
                <a:srgbClr val="666666"/>
              </a:buClr>
              <a:buSzPct val="100000"/>
              <a:buFont typeface="Calibri"/>
              <a:defRPr sz="1000">
                <a:solidFill>
                  <a:srgbClr val="666666"/>
                </a:solidFill>
                <a:latin typeface="Calibri"/>
                <a:ea typeface="Calibri"/>
                <a:cs typeface="Calibri"/>
                <a:sym typeface="Calibri"/>
              </a:defRPr>
            </a:lvl2pPr>
            <a:lvl3pPr lvl="2">
              <a:spcBef>
                <a:spcPts val="0"/>
              </a:spcBef>
              <a:buClr>
                <a:srgbClr val="666666"/>
              </a:buClr>
              <a:buSzPct val="100000"/>
              <a:buFont typeface="Calibri"/>
              <a:defRPr sz="1000">
                <a:solidFill>
                  <a:srgbClr val="666666"/>
                </a:solidFill>
                <a:latin typeface="Calibri"/>
                <a:ea typeface="Calibri"/>
                <a:cs typeface="Calibri"/>
                <a:sym typeface="Calibri"/>
              </a:defRPr>
            </a:lvl3pPr>
            <a:lvl4pPr lvl="3">
              <a:spcBef>
                <a:spcPts val="0"/>
              </a:spcBef>
              <a:buClr>
                <a:srgbClr val="666666"/>
              </a:buClr>
              <a:buSzPct val="100000"/>
              <a:buFont typeface="Calibri"/>
              <a:defRPr sz="1000">
                <a:solidFill>
                  <a:srgbClr val="666666"/>
                </a:solidFill>
                <a:latin typeface="Calibri"/>
                <a:ea typeface="Calibri"/>
                <a:cs typeface="Calibri"/>
                <a:sym typeface="Calibri"/>
              </a:defRPr>
            </a:lvl4pPr>
            <a:lvl5pPr lvl="4">
              <a:spcBef>
                <a:spcPts val="0"/>
              </a:spcBef>
              <a:buClr>
                <a:srgbClr val="666666"/>
              </a:buClr>
              <a:buSzPct val="100000"/>
              <a:buFont typeface="Calibri"/>
              <a:defRPr sz="1000">
                <a:solidFill>
                  <a:srgbClr val="666666"/>
                </a:solidFill>
                <a:latin typeface="Calibri"/>
                <a:ea typeface="Calibri"/>
                <a:cs typeface="Calibri"/>
                <a:sym typeface="Calibri"/>
              </a:defRPr>
            </a:lvl5pPr>
            <a:lvl6pPr lvl="5">
              <a:spcBef>
                <a:spcPts val="0"/>
              </a:spcBef>
              <a:buClr>
                <a:srgbClr val="666666"/>
              </a:buClr>
              <a:buSzPct val="100000"/>
              <a:buFont typeface="Calibri"/>
              <a:defRPr sz="1000">
                <a:solidFill>
                  <a:srgbClr val="666666"/>
                </a:solidFill>
                <a:latin typeface="Calibri"/>
                <a:ea typeface="Calibri"/>
                <a:cs typeface="Calibri"/>
                <a:sym typeface="Calibri"/>
              </a:defRPr>
            </a:lvl6pPr>
            <a:lvl7pPr lvl="6">
              <a:spcBef>
                <a:spcPts val="0"/>
              </a:spcBef>
              <a:buClr>
                <a:srgbClr val="666666"/>
              </a:buClr>
              <a:buSzPct val="100000"/>
              <a:buFont typeface="Calibri"/>
              <a:defRPr sz="1000">
                <a:solidFill>
                  <a:srgbClr val="666666"/>
                </a:solidFill>
                <a:latin typeface="Calibri"/>
                <a:ea typeface="Calibri"/>
                <a:cs typeface="Calibri"/>
                <a:sym typeface="Calibri"/>
              </a:defRPr>
            </a:lvl7pPr>
            <a:lvl8pPr lvl="7">
              <a:spcBef>
                <a:spcPts val="0"/>
              </a:spcBef>
              <a:buClr>
                <a:srgbClr val="666666"/>
              </a:buClr>
              <a:buSzPct val="100000"/>
              <a:buFont typeface="Calibri"/>
              <a:defRPr sz="1000">
                <a:solidFill>
                  <a:srgbClr val="666666"/>
                </a:solidFill>
                <a:latin typeface="Calibri"/>
                <a:ea typeface="Calibri"/>
                <a:cs typeface="Calibri"/>
                <a:sym typeface="Calibri"/>
              </a:defRPr>
            </a:lvl8pPr>
            <a:lvl9pPr lvl="8">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3" name="Shape 123"/>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25" name="Shape 12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6" name="Shape 126"/>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7" name="Shape 127"/>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8" name="Shape 128"/>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9" name="Shape 129"/>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3" name="Shape 133"/>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4"/>
        <p:cNvGrpSpPr/>
        <p:nvPr/>
      </p:nvGrpSpPr>
      <p:grpSpPr>
        <a:xfrm>
          <a:off x="0" y="0"/>
          <a:ext cx="0" cy="0"/>
          <a:chOff x="0" y="0"/>
          <a:chExt cx="0" cy="0"/>
        </a:xfrm>
      </p:grpSpPr>
      <p:pic>
        <p:nvPicPr>
          <p:cNvPr id="135" name="Shape 135"/>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6" name="Shape 136"/>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7" name="Shape 137"/>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8" name="Shape 138"/>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GB" b="1">
                <a:solidFill>
                  <a:srgbClr val="FFFFFF"/>
                </a:solidFill>
                <a:latin typeface="Calibri"/>
                <a:ea typeface="Calibri"/>
                <a:cs typeface="Calibri"/>
                <a:sym typeface="Calibri"/>
              </a:rPr>
              <a:t>Acerca de Capgemini</a:t>
            </a:r>
          </a:p>
          <a:p>
            <a:pPr lvl="0" algn="just" rtl="0">
              <a:lnSpc>
                <a:spcPct val="115000"/>
              </a:lnSpc>
              <a:spcBef>
                <a:spcPts val="0"/>
              </a:spcBef>
              <a:buNone/>
            </a:pPr>
            <a:r>
              <a:rPr lang="en-GB"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GB"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GB" sz="1000" baseline="30000">
                <a:solidFill>
                  <a:srgbClr val="FFFFFF"/>
                </a:solidFill>
                <a:latin typeface="Calibri"/>
                <a:ea typeface="Calibri"/>
                <a:cs typeface="Calibri"/>
                <a:sym typeface="Calibri"/>
              </a:rPr>
              <a:t>TM</a:t>
            </a:r>
            <a:r>
              <a:rPr lang="en-GB"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GB" sz="1000">
                <a:solidFill>
                  <a:srgbClr val="FFFFFF"/>
                </a:solidFill>
                <a:latin typeface="Calibri"/>
                <a:ea typeface="Calibri"/>
                <a:cs typeface="Calibri"/>
                <a:sym typeface="Calibri"/>
              </a:rPr>
              <a:t> </a:t>
            </a:r>
          </a:p>
          <a:p>
            <a:pPr lvl="0" algn="just" rtl="0">
              <a:lnSpc>
                <a:spcPct val="115000"/>
              </a:lnSpc>
              <a:spcBef>
                <a:spcPts val="0"/>
              </a:spcBef>
              <a:buNone/>
            </a:pPr>
            <a:r>
              <a:rPr lang="en-GB" sz="700" i="1">
                <a:solidFill>
                  <a:srgbClr val="FFFFFF"/>
                </a:solidFill>
                <a:latin typeface="Calibri"/>
                <a:ea typeface="Calibri"/>
                <a:cs typeface="Calibri"/>
                <a:sym typeface="Calibri"/>
              </a:rPr>
              <a:t>Rightshore</a:t>
            </a:r>
            <a:r>
              <a:rPr lang="en-GB" sz="1200" i="1" baseline="30000">
                <a:solidFill>
                  <a:srgbClr val="FFFFFF"/>
                </a:solidFill>
                <a:latin typeface="Calibri"/>
                <a:ea typeface="Calibri"/>
                <a:cs typeface="Calibri"/>
                <a:sym typeface="Calibri"/>
              </a:rPr>
              <a:t>®</a:t>
            </a:r>
            <a:r>
              <a:rPr lang="en-GB" sz="700" i="1">
                <a:solidFill>
                  <a:srgbClr val="FFFFFF"/>
                </a:solidFill>
                <a:latin typeface="Calibri"/>
                <a:ea typeface="Calibri"/>
                <a:cs typeface="Calibri"/>
                <a:sym typeface="Calibri"/>
              </a:rPr>
              <a:t> is a trademark belonging to Capgemini</a:t>
            </a:r>
          </a:p>
        </p:txBody>
      </p:sp>
      <p:pic>
        <p:nvPicPr>
          <p:cNvPr id="139" name="Shape 139"/>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2" name="Shape 142"/>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3" name="Shape 143"/>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4" name="Shape 144"/>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5" name="Shape 145"/>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6" name="Shape 146"/>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49" name="Shape 14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3" name="Shape 15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5"/>
        <p:cNvGrpSpPr/>
        <p:nvPr/>
      </p:nvGrpSpPr>
      <p:grpSpPr>
        <a:xfrm>
          <a:off x="0" y="0"/>
          <a:ext cx="0" cy="0"/>
          <a:chOff x="0" y="0"/>
          <a:chExt cx="0" cy="0"/>
        </a:xfrm>
      </p:grpSpPr>
      <p:sp>
        <p:nvSpPr>
          <p:cNvPr id="156" name="Shape 156"/>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7" name="Shape 157"/>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9" name="Shape 159"/>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0" name="Shape 1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1"/>
        <p:cNvGrpSpPr/>
        <p:nvPr/>
      </p:nvGrpSpPr>
      <p:grpSpPr>
        <a:xfrm>
          <a:off x="0" y="0"/>
          <a:ext cx="0" cy="0"/>
          <a:chOff x="0" y="0"/>
          <a:chExt cx="0" cy="0"/>
        </a:xfrm>
      </p:grpSpPr>
      <p:sp>
        <p:nvSpPr>
          <p:cNvPr id="162" name="Shape 16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4" name="Shape 164"/>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number">
    <p:spTree>
      <p:nvGrpSpPr>
        <p:cNvPr id="1" name="Shape 166"/>
        <p:cNvGrpSpPr/>
        <p:nvPr/>
      </p:nvGrpSpPr>
      <p:grpSpPr>
        <a:xfrm>
          <a:off x="0" y="0"/>
          <a:ext cx="0" cy="0"/>
          <a:chOff x="0" y="0"/>
          <a:chExt cx="0" cy="0"/>
        </a:xfrm>
      </p:grpSpPr>
      <p:sp>
        <p:nvSpPr>
          <p:cNvPr id="167" name="Shape 167"/>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8" name="Shape 168"/>
          <p:cNvSpPr txBox="1">
            <a:spLocks noGrp="1"/>
          </p:cNvSpPr>
          <p:nvPr>
            <p:ph type="title"/>
          </p:nvPr>
        </p:nvSpPr>
        <p:spPr>
          <a:xfrm>
            <a:off x="311700" y="957125"/>
            <a:ext cx="8520600" cy="2128800"/>
          </a:xfrm>
          <a:prstGeom prst="rect">
            <a:avLst/>
          </a:prstGeom>
          <a:noFill/>
          <a:ln>
            <a:noFill/>
          </a:ln>
        </p:spPr>
        <p:txBody>
          <a:bodyPr lIns="91425" tIns="91425" rIns="91425" bIns="91425" anchor="ctr" anchorCtr="0"/>
          <a:lstStyle>
            <a:lvl1pPr lvl="0" algn="ctr" rtl="0">
              <a:spcBef>
                <a:spcPts val="0"/>
              </a:spcBef>
              <a:buClr>
                <a:schemeClr val="lt2"/>
              </a:buClr>
              <a:buSzPct val="100000"/>
              <a:defRPr sz="16000">
                <a:solidFill>
                  <a:schemeClr val="lt2"/>
                </a:solidFill>
              </a:defRPr>
            </a:lvl1pPr>
            <a:lvl2pPr lvl="1" algn="ctr" rtl="0">
              <a:spcBef>
                <a:spcPts val="0"/>
              </a:spcBef>
              <a:buClr>
                <a:schemeClr val="lt2"/>
              </a:buClr>
              <a:buSzPct val="100000"/>
              <a:defRPr sz="16000">
                <a:solidFill>
                  <a:schemeClr val="lt2"/>
                </a:solidFill>
              </a:defRPr>
            </a:lvl2pPr>
            <a:lvl3pPr lvl="2" algn="ctr" rtl="0">
              <a:spcBef>
                <a:spcPts val="0"/>
              </a:spcBef>
              <a:buClr>
                <a:schemeClr val="lt2"/>
              </a:buClr>
              <a:buSzPct val="100000"/>
              <a:defRPr sz="16000">
                <a:solidFill>
                  <a:schemeClr val="lt2"/>
                </a:solidFill>
              </a:defRPr>
            </a:lvl3pPr>
            <a:lvl4pPr lvl="3" algn="ctr" rtl="0">
              <a:spcBef>
                <a:spcPts val="0"/>
              </a:spcBef>
              <a:buClr>
                <a:schemeClr val="lt2"/>
              </a:buClr>
              <a:buSzPct val="100000"/>
              <a:defRPr sz="16000">
                <a:solidFill>
                  <a:schemeClr val="lt2"/>
                </a:solidFill>
              </a:defRPr>
            </a:lvl4pPr>
            <a:lvl5pPr lvl="4" algn="ctr" rtl="0">
              <a:spcBef>
                <a:spcPts val="0"/>
              </a:spcBef>
              <a:buClr>
                <a:schemeClr val="lt2"/>
              </a:buClr>
              <a:buSzPct val="100000"/>
              <a:defRPr sz="16000">
                <a:solidFill>
                  <a:schemeClr val="lt2"/>
                </a:solidFill>
              </a:defRPr>
            </a:lvl5pPr>
            <a:lvl6pPr lvl="5" algn="ctr" rtl="0">
              <a:spcBef>
                <a:spcPts val="0"/>
              </a:spcBef>
              <a:buClr>
                <a:schemeClr val="lt2"/>
              </a:buClr>
              <a:buSzPct val="100000"/>
              <a:defRPr sz="16000">
                <a:solidFill>
                  <a:schemeClr val="lt2"/>
                </a:solidFill>
              </a:defRPr>
            </a:lvl6pPr>
            <a:lvl7pPr lvl="6" algn="ctr" rtl="0">
              <a:spcBef>
                <a:spcPts val="0"/>
              </a:spcBef>
              <a:buClr>
                <a:schemeClr val="lt2"/>
              </a:buClr>
              <a:buSzPct val="100000"/>
              <a:defRPr sz="16000">
                <a:solidFill>
                  <a:schemeClr val="lt2"/>
                </a:solidFill>
              </a:defRPr>
            </a:lvl7pPr>
            <a:lvl8pPr lvl="7" algn="ctr" rtl="0">
              <a:spcBef>
                <a:spcPts val="0"/>
              </a:spcBef>
              <a:buClr>
                <a:schemeClr val="lt2"/>
              </a:buClr>
              <a:buSzPct val="100000"/>
              <a:defRPr sz="16000">
                <a:solidFill>
                  <a:schemeClr val="lt2"/>
                </a:solidFill>
              </a:defRPr>
            </a:lvl8pPr>
            <a:lvl9pPr lvl="8" algn="ctr" rtl="0">
              <a:spcBef>
                <a:spcPts val="0"/>
              </a:spcBef>
              <a:buClr>
                <a:schemeClr val="lt2"/>
              </a:buClr>
              <a:buSzPct val="100000"/>
              <a:defRPr sz="16000">
                <a:solidFill>
                  <a:schemeClr val="lt2"/>
                </a:solidFill>
              </a:defRPr>
            </a:lvl9pPr>
          </a:lstStyle>
          <a:p>
            <a:endParaRPr/>
          </a:p>
        </p:txBody>
      </p:sp>
      <p:sp>
        <p:nvSpPr>
          <p:cNvPr id="169" name="Shape 169"/>
          <p:cNvSpPr txBox="1">
            <a:spLocks noGrp="1"/>
          </p:cNvSpPr>
          <p:nvPr>
            <p:ph type="body" idx="1"/>
          </p:nvPr>
        </p:nvSpPr>
        <p:spPr>
          <a:xfrm>
            <a:off x="311700" y="3162000"/>
            <a:ext cx="8520600" cy="1071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4">
    <p:spTree>
      <p:nvGrpSpPr>
        <p:cNvPr id="1" name="Shape 171"/>
        <p:cNvGrpSpPr/>
        <p:nvPr/>
      </p:nvGrpSpPr>
      <p:grpSpPr>
        <a:xfrm>
          <a:off x="0" y="0"/>
          <a:ext cx="0" cy="0"/>
          <a:chOff x="0" y="0"/>
          <a:chExt cx="0" cy="0"/>
        </a:xfrm>
      </p:grpSpPr>
      <p:sp>
        <p:nvSpPr>
          <p:cNvPr id="172" name="Shape 172"/>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3" name="Shape 173"/>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4" name="Shape 174"/>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5" name="Shape 175"/>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76" name="Shape 1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_HEADER_1">
    <p:spTree>
      <p:nvGrpSpPr>
        <p:cNvPr id="1" name="Shape 177"/>
        <p:cNvGrpSpPr/>
        <p:nvPr/>
      </p:nvGrpSpPr>
      <p:grpSpPr>
        <a:xfrm>
          <a:off x="0" y="0"/>
          <a:ext cx="0" cy="0"/>
          <a:chOff x="0" y="0"/>
          <a:chExt cx="0" cy="0"/>
        </a:xfrm>
      </p:grpSpPr>
      <p:sp>
        <p:nvSpPr>
          <p:cNvPr id="178" name="Shape 178"/>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9" name="Shape 179"/>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80" name="Shape 180"/>
          <p:cNvSpPr txBox="1">
            <a:spLocks noGrp="1"/>
          </p:cNvSpPr>
          <p:nvPr>
            <p:ph type="title"/>
          </p:nvPr>
        </p:nvSpPr>
        <p:spPr>
          <a:xfrm>
            <a:off x="773700" y="1806450"/>
            <a:ext cx="7596600" cy="1530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81" name="Shape 1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2017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a:spcBef>
                <a:spcPts val="0"/>
              </a:spcBef>
              <a:buNone/>
              <a:defRPr sz="3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a:spcBef>
                <a:spcPts val="0"/>
              </a:spcBef>
              <a:buNone/>
              <a:defRPr sz="2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5"/>
        <p:cNvGrpSpPr/>
        <p:nvPr/>
      </p:nvGrpSpPr>
      <p:grpSpPr>
        <a:xfrm>
          <a:off x="0" y="0"/>
          <a:ext cx="0" cy="0"/>
          <a:chOff x="0" y="0"/>
          <a:chExt cx="0" cy="0"/>
        </a:xfrm>
      </p:grpSpPr>
      <p:cxnSp>
        <p:nvCxnSpPr>
          <p:cNvPr id="56" name="Shape 56"/>
          <p:cNvCxnSpPr>
            <a:stCxn id="57" idx="1"/>
            <a:endCxn id="5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8" name="Shape 58"/>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9" name="Shape 5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5" name="Shape 65"/>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67" name="Shape 6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8" name="Shape 6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69" name="Shape 6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0"/>
        <p:cNvGrpSpPr/>
        <p:nvPr/>
      </p:nvGrpSpPr>
      <p:grpSpPr>
        <a:xfrm>
          <a:off x="0" y="0"/>
          <a:ext cx="0" cy="0"/>
          <a:chOff x="0" y="0"/>
          <a:chExt cx="0" cy="0"/>
        </a:xfrm>
      </p:grpSpPr>
      <p:cxnSp>
        <p:nvCxnSpPr>
          <p:cNvPr id="71" name="Shape 71"/>
          <p:cNvCxnSpPr>
            <a:stCxn id="72" idx="1"/>
            <a:endCxn id="72"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3" name="Shape 7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5" name="Shape 75"/>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9" name="Shape 7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81" name="Shape 81"/>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2" name="Shape 82"/>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3" name="Shape 83"/>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4" name="Shape 84"/>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a:spcBef>
                <a:spcPts val="0"/>
              </a:spcBef>
              <a:buNone/>
              <a:defRPr sz="10000" b="1">
                <a:solidFill>
                  <a:srgbClr val="02B9EF"/>
                </a:solidFill>
                <a:latin typeface="Calibri"/>
                <a:ea typeface="Calibri"/>
                <a:cs typeface="Calibri"/>
                <a:sym typeface="Calibri"/>
              </a:defRPr>
            </a:lvl1pPr>
            <a:lvl2pPr lvl="1" algn="ctr">
              <a:spcBef>
                <a:spcPts val="0"/>
              </a:spcBef>
              <a:buNone/>
              <a:defRPr sz="10000" b="1">
                <a:solidFill>
                  <a:srgbClr val="0098CC"/>
                </a:solidFill>
                <a:latin typeface="Calibri"/>
                <a:ea typeface="Calibri"/>
                <a:cs typeface="Calibri"/>
                <a:sym typeface="Calibri"/>
              </a:defRPr>
            </a:lvl2pPr>
            <a:lvl3pPr lvl="2" algn="ctr">
              <a:spcBef>
                <a:spcPts val="0"/>
              </a:spcBef>
              <a:buNone/>
              <a:defRPr sz="10000" b="1">
                <a:solidFill>
                  <a:srgbClr val="0098CC"/>
                </a:solidFill>
                <a:latin typeface="Calibri"/>
                <a:ea typeface="Calibri"/>
                <a:cs typeface="Calibri"/>
                <a:sym typeface="Calibri"/>
              </a:defRPr>
            </a:lvl3pPr>
            <a:lvl4pPr lvl="3" algn="ctr">
              <a:spcBef>
                <a:spcPts val="0"/>
              </a:spcBef>
              <a:buNone/>
              <a:defRPr sz="10000" b="1">
                <a:solidFill>
                  <a:srgbClr val="0098CC"/>
                </a:solidFill>
                <a:latin typeface="Calibri"/>
                <a:ea typeface="Calibri"/>
                <a:cs typeface="Calibri"/>
                <a:sym typeface="Calibri"/>
              </a:defRPr>
            </a:lvl4pPr>
            <a:lvl5pPr lvl="4" algn="ctr">
              <a:spcBef>
                <a:spcPts val="0"/>
              </a:spcBef>
              <a:buNone/>
              <a:defRPr sz="10000" b="1">
                <a:solidFill>
                  <a:srgbClr val="0098CC"/>
                </a:solidFill>
                <a:latin typeface="Calibri"/>
                <a:ea typeface="Calibri"/>
                <a:cs typeface="Calibri"/>
                <a:sym typeface="Calibri"/>
              </a:defRPr>
            </a:lvl5pPr>
            <a:lvl6pPr lvl="5" algn="ctr">
              <a:spcBef>
                <a:spcPts val="0"/>
              </a:spcBef>
              <a:buNone/>
              <a:defRPr sz="10000" b="1">
                <a:solidFill>
                  <a:srgbClr val="0098CC"/>
                </a:solidFill>
                <a:latin typeface="Calibri"/>
                <a:ea typeface="Calibri"/>
                <a:cs typeface="Calibri"/>
                <a:sym typeface="Calibri"/>
              </a:defRPr>
            </a:lvl6pPr>
            <a:lvl7pPr lvl="6" algn="ctr">
              <a:spcBef>
                <a:spcPts val="0"/>
              </a:spcBef>
              <a:buNone/>
              <a:defRPr sz="10000" b="1">
                <a:solidFill>
                  <a:srgbClr val="0098CC"/>
                </a:solidFill>
                <a:latin typeface="Calibri"/>
                <a:ea typeface="Calibri"/>
                <a:cs typeface="Calibri"/>
                <a:sym typeface="Calibri"/>
              </a:defRPr>
            </a:lvl7pPr>
            <a:lvl8pPr lvl="7" algn="ctr">
              <a:spcBef>
                <a:spcPts val="0"/>
              </a:spcBef>
              <a:buNone/>
              <a:defRPr sz="10000" b="1">
                <a:solidFill>
                  <a:srgbClr val="0098CC"/>
                </a:solidFill>
                <a:latin typeface="Calibri"/>
                <a:ea typeface="Calibri"/>
                <a:cs typeface="Calibri"/>
                <a:sym typeface="Calibri"/>
              </a:defRPr>
            </a:lvl8pPr>
            <a:lvl9pPr lvl="8" algn="ctr">
              <a:spcBef>
                <a:spcPts val="0"/>
              </a:spcBef>
              <a:buNone/>
              <a:defRPr sz="10000" b="1">
                <a:solidFill>
                  <a:srgbClr val="0098CC"/>
                </a:solidFill>
                <a:latin typeface="Calibri"/>
                <a:ea typeface="Calibri"/>
                <a:cs typeface="Calibri"/>
                <a:sym typeface="Calibri"/>
              </a:defRPr>
            </a:lvl9pPr>
          </a:lstStyle>
          <a:p>
            <a:endParaRPr/>
          </a:p>
        </p:txBody>
      </p:sp>
      <p:sp>
        <p:nvSpPr>
          <p:cNvPr id="85" name="Shape 85"/>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a:spcBef>
                <a:spcPts val="0"/>
              </a:spcBef>
              <a:buNone/>
              <a:defRPr sz="1800">
                <a:solidFill>
                  <a:srgbClr val="666666"/>
                </a:solidFill>
                <a:latin typeface="Calibri"/>
                <a:ea typeface="Calibri"/>
                <a:cs typeface="Calibri"/>
                <a:sym typeface="Calibri"/>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6"/>
        <p:cNvGrpSpPr/>
        <p:nvPr/>
      </p:nvGrpSpPr>
      <p:grpSpPr>
        <a:xfrm>
          <a:off x="0" y="0"/>
          <a:ext cx="0" cy="0"/>
          <a:chOff x="0" y="0"/>
          <a:chExt cx="0" cy="0"/>
        </a:xfrm>
      </p:grpSpPr>
      <p:cxnSp>
        <p:nvCxnSpPr>
          <p:cNvPr id="87" name="Shape 87"/>
          <p:cNvCxnSpPr>
            <a:stCxn id="88" idx="1"/>
            <a:endCxn id="8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89" name="Shape 89"/>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1" name="Shape 91"/>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97" name="Shape 9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8" name="Shape 9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99" name="Shape 9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0" name="Shape 100"/>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1" name="Shape 101"/>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a:spcBef>
                <a:spcPts val="0"/>
              </a:spcBef>
              <a:buNone/>
              <a:defRPr sz="2600">
                <a:solidFill>
                  <a:srgbClr val="02B9EF"/>
                </a:solidFill>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04" name="Shape 104"/>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5" name="Shape 105"/>
          <p:cNvCxnSpPr>
            <a:stCxn id="106" idx="1"/>
            <a:endCxn id="10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7" name="Shape 10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8" name="Shape 10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GB" sz="700">
                <a:solidFill>
                  <a:schemeClr val="dk2"/>
                </a:solidFill>
                <a:latin typeface="Calibri"/>
                <a:ea typeface="Calibri"/>
                <a:cs typeface="Calibri"/>
                <a:sym typeface="Calibri"/>
              </a:rPr>
              <a:t>‹#›</a:t>
            </a:fld>
            <a:endParaRPr lang="en-GB"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material.angular.io/" TargetMode="External"/><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0.png"/><Relationship Id="rId4" Type="http://schemas.openxmlformats.org/officeDocument/2006/relationships/hyperlink" Target="https://teradata.github.io/covalent/" TargetMode="External"/><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github.com/oasp/"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hyperlink" Target="https://coconet.capgemini.com/sf/projects/apps2_devon/" TargetMode="External"/><Relationship Id="rId2" Type="http://schemas.openxmlformats.org/officeDocument/2006/relationships/image" Target="../media/image48.png"/><Relationship Id="rId16"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hyperlink" Target="https://troom.capgemini.com/sites/vcc/devon/overview.aspx" TargetMode="External"/><Relationship Id="rId5" Type="http://schemas.openxmlformats.org/officeDocument/2006/relationships/image" Target="../media/image51.png"/><Relationship Id="rId15" Type="http://schemas.openxmlformats.org/officeDocument/2006/relationships/hyperlink" Target="https://www.yammer.com/capgemini.com/groups/devon" TargetMode="External"/><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hyperlink" Target="https://github.com/devonf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emf"/><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2.png"/><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7" name="Shape 187" descr="Logotype-Horizontal-Colour.png"/>
          <p:cNvPicPr preferRelativeResize="0"/>
          <p:nvPr/>
        </p:nvPicPr>
        <p:blipFill>
          <a:blip r:embed="rId3">
            <a:alphaModFix/>
          </a:blip>
          <a:stretch>
            <a:fillRect/>
          </a:stretch>
        </p:blipFill>
        <p:spPr>
          <a:xfrm>
            <a:off x="3917200" y="1790824"/>
            <a:ext cx="4870497" cy="1561850"/>
          </a:xfrm>
          <a:prstGeom prst="rect">
            <a:avLst/>
          </a:prstGeom>
          <a:noFill/>
          <a:ln>
            <a:noFill/>
          </a:ln>
        </p:spPr>
      </p:pic>
      <p:sp>
        <p:nvSpPr>
          <p:cNvPr id="188" name="Shape 188"/>
          <p:cNvSpPr txBox="1"/>
          <p:nvPr/>
        </p:nvSpPr>
        <p:spPr>
          <a:xfrm>
            <a:off x="5759355" y="2858475"/>
            <a:ext cx="3328920" cy="924125"/>
          </a:xfrm>
          <a:prstGeom prst="rect">
            <a:avLst/>
          </a:prstGeom>
          <a:noFill/>
          <a:ln>
            <a:noFill/>
          </a:ln>
        </p:spPr>
        <p:txBody>
          <a:bodyPr lIns="91425" tIns="91425" rIns="91425" bIns="91425" anchor="t" anchorCtr="0">
            <a:noAutofit/>
          </a:bodyPr>
          <a:lstStyle/>
          <a:p>
            <a:pPr lvl="0">
              <a:spcBef>
                <a:spcPts val="0"/>
              </a:spcBef>
              <a:buClr>
                <a:schemeClr val="dk1"/>
              </a:buClr>
              <a:buSzPct val="25000"/>
              <a:buFont typeface="Arial"/>
              <a:buNone/>
            </a:pPr>
            <a:r>
              <a:rPr lang="en-GB" sz="3200" b="1" dirty="0" smtClean="0">
                <a:solidFill>
                  <a:srgbClr val="999999"/>
                </a:solidFill>
                <a:latin typeface="Calibri"/>
                <a:ea typeface="Calibri"/>
                <a:cs typeface="Calibri"/>
                <a:sym typeface="Calibri"/>
              </a:rPr>
              <a:t>In nutshell &amp; Angular Module</a:t>
            </a:r>
            <a:endParaRPr lang="en-GB" sz="3200" b="1" dirty="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800529"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client apps</a:t>
            </a:r>
          </a:p>
        </p:txBody>
      </p:sp>
      <p:pic>
        <p:nvPicPr>
          <p:cNvPr id="305" name="Shape 305"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06" name="Shape 306"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308" name="Shape 308" descr="sencha_logo.png"/>
          <p:cNvPicPr preferRelativeResize="0"/>
          <p:nvPr/>
        </p:nvPicPr>
        <p:blipFill>
          <a:blip r:embed="rId5">
            <a:alphaModFix/>
          </a:blip>
          <a:stretch>
            <a:fillRect/>
          </a:stretch>
        </p:blipFill>
        <p:spPr>
          <a:xfrm>
            <a:off x="1515412" y="1378337"/>
            <a:ext cx="2301679" cy="960950"/>
          </a:xfrm>
          <a:prstGeom prst="rect">
            <a:avLst/>
          </a:prstGeom>
          <a:noFill/>
          <a:ln>
            <a:noFill/>
          </a:ln>
        </p:spPr>
      </p:pic>
      <p:sp>
        <p:nvSpPr>
          <p:cNvPr id="309" name="Shape 309"/>
          <p:cNvSpPr txBox="1"/>
          <p:nvPr/>
        </p:nvSpPr>
        <p:spPr>
          <a:xfrm>
            <a:off x="4765025" y="18228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Sample apps </a:t>
            </a:r>
            <a:r>
              <a:rPr lang="en-GB">
                <a:latin typeface="Calibri"/>
                <a:ea typeface="Calibri"/>
                <a:cs typeface="Calibri"/>
                <a:sym typeface="Calibri"/>
              </a:rPr>
              <a:t>to show developers how to start client implementation</a:t>
            </a:r>
          </a:p>
        </p:txBody>
      </p:sp>
      <p:sp>
        <p:nvSpPr>
          <p:cNvPr id="310" name="Shape 310"/>
          <p:cNvSpPr txBox="1"/>
          <p:nvPr/>
        </p:nvSpPr>
        <p:spPr>
          <a:xfrm>
            <a:off x="4765025" y="9302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Templates </a:t>
            </a:r>
            <a:r>
              <a:rPr lang="en-GB">
                <a:solidFill>
                  <a:schemeClr val="dk1"/>
                </a:solidFill>
                <a:latin typeface="Calibri"/>
                <a:ea typeface="Calibri"/>
                <a:cs typeface="Calibri"/>
                <a:sym typeface="Calibri"/>
              </a:rPr>
              <a:t>to start new apps with a base structure ready</a:t>
            </a:r>
          </a:p>
        </p:txBody>
      </p:sp>
      <p:sp>
        <p:nvSpPr>
          <p:cNvPr id="311" name="Shape 311"/>
          <p:cNvSpPr txBox="1"/>
          <p:nvPr/>
        </p:nvSpPr>
        <p:spPr>
          <a:xfrm>
            <a:off x="4765025" y="27154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a:latin typeface="Calibri"/>
                <a:ea typeface="Calibri"/>
                <a:cs typeface="Calibri"/>
                <a:sym typeface="Calibri"/>
              </a:rPr>
              <a:t>Apart from the official documentation, Devon provides a </a:t>
            </a:r>
            <a:r>
              <a:rPr lang="en-GB" b="1">
                <a:latin typeface="Calibri"/>
                <a:ea typeface="Calibri"/>
                <a:cs typeface="Calibri"/>
                <a:sym typeface="Calibri"/>
              </a:rPr>
              <a:t>well detailed guide</a:t>
            </a:r>
            <a:r>
              <a:rPr lang="en-GB">
                <a:latin typeface="Calibri"/>
                <a:ea typeface="Calibri"/>
                <a:cs typeface="Calibri"/>
                <a:sym typeface="Calibri"/>
              </a:rPr>
              <a:t> for developers</a:t>
            </a:r>
          </a:p>
        </p:txBody>
      </p:sp>
      <p:sp>
        <p:nvSpPr>
          <p:cNvPr id="312" name="Shape 312"/>
          <p:cNvSpPr txBox="1"/>
          <p:nvPr/>
        </p:nvSpPr>
        <p:spPr>
          <a:xfrm>
            <a:off x="1502925" y="3723000"/>
            <a:ext cx="6072300" cy="394800"/>
          </a:xfrm>
          <a:prstGeom prst="rect">
            <a:avLst/>
          </a:prstGeom>
          <a:solidFill>
            <a:srgbClr val="EFEFEF"/>
          </a:solidFill>
          <a:ln>
            <a:noFill/>
          </a:ln>
        </p:spPr>
        <p:txBody>
          <a:bodyPr lIns="91425" tIns="91425" rIns="91425" bIns="91425" anchor="t" anchorCtr="0">
            <a:noAutofit/>
          </a:bodyPr>
          <a:lstStyle/>
          <a:p>
            <a:pPr lvl="0" algn="ctr">
              <a:spcBef>
                <a:spcPts val="0"/>
              </a:spcBef>
              <a:buNone/>
            </a:pPr>
            <a:r>
              <a:rPr lang="en-GB" sz="1800">
                <a:latin typeface="Calibri"/>
                <a:ea typeface="Calibri"/>
                <a:cs typeface="Calibri"/>
                <a:sym typeface="Calibri"/>
              </a:rPr>
              <a:t>… or use other client frameworks or technologies</a:t>
            </a:r>
          </a:p>
        </p:txBody>
      </p:sp>
      <p:sp>
        <p:nvSpPr>
          <p:cNvPr id="313" name="Shape 313"/>
          <p:cNvSpPr/>
          <p:nvPr/>
        </p:nvSpPr>
        <p:spPr>
          <a:xfrm>
            <a:off x="4259650" y="900375"/>
            <a:ext cx="123900" cy="2599800"/>
          </a:xfrm>
          <a:prstGeom prst="leftBrace">
            <a:avLst>
              <a:gd name="adj1" fmla="val 8333"/>
              <a:gd name="adj2" fmla="val 50000"/>
            </a:avLst>
          </a:prstGeom>
          <a:no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653" y="2247003"/>
            <a:ext cx="849884" cy="8498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799424"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a:t>
            </a:r>
            <a:r>
              <a:rPr lang="en-GB" dirty="0" err="1"/>
              <a:t>Cobigen</a:t>
            </a:r>
            <a:endParaRPr lang="en-GB" dirty="0"/>
          </a:p>
        </p:txBody>
      </p:sp>
      <p:pic>
        <p:nvPicPr>
          <p:cNvPr id="319" name="Shape 31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320" name="Shape 320"/>
          <p:cNvSpPr txBox="1"/>
          <p:nvPr/>
        </p:nvSpPr>
        <p:spPr>
          <a:xfrm>
            <a:off x="6939300" y="1097662"/>
            <a:ext cx="320700" cy="536400"/>
          </a:xfrm>
          <a:prstGeom prst="rect">
            <a:avLst/>
          </a:prstGeom>
          <a:noFill/>
          <a:ln>
            <a:noFill/>
          </a:ln>
        </p:spPr>
        <p:txBody>
          <a:bodyPr lIns="91425" tIns="91425" rIns="91425" bIns="91425" anchor="t" anchorCtr="0">
            <a:noAutofit/>
          </a:bodyPr>
          <a:lstStyle/>
          <a:p>
            <a:pPr lvl="0" rtl="0">
              <a:spcBef>
                <a:spcPts val="0"/>
              </a:spcBef>
              <a:buNone/>
            </a:pPr>
            <a:endParaRPr sz="2400" b="1">
              <a:solidFill>
                <a:srgbClr val="666666"/>
              </a:solidFill>
            </a:endParaRPr>
          </a:p>
        </p:txBody>
      </p:sp>
      <p:pic>
        <p:nvPicPr>
          <p:cNvPr id="321" name="Shape 321" descr="cobigen.png"/>
          <p:cNvPicPr preferRelativeResize="0"/>
          <p:nvPr/>
        </p:nvPicPr>
        <p:blipFill>
          <a:blip r:embed="rId4">
            <a:alphaModFix/>
          </a:blip>
          <a:stretch>
            <a:fillRect/>
          </a:stretch>
        </p:blipFill>
        <p:spPr>
          <a:xfrm>
            <a:off x="1455360" y="2094722"/>
            <a:ext cx="767944" cy="289889"/>
          </a:xfrm>
          <a:prstGeom prst="rect">
            <a:avLst/>
          </a:prstGeom>
          <a:noFill/>
          <a:ln>
            <a:noFill/>
          </a:ln>
        </p:spPr>
      </p:pic>
      <p:pic>
        <p:nvPicPr>
          <p:cNvPr id="322" name="Shape 322" descr="eclipse-logo.png"/>
          <p:cNvPicPr preferRelativeResize="0"/>
          <p:nvPr/>
        </p:nvPicPr>
        <p:blipFill>
          <a:blip r:embed="rId5">
            <a:alphaModFix/>
          </a:blip>
          <a:stretch>
            <a:fillRect/>
          </a:stretch>
        </p:blipFill>
        <p:spPr>
          <a:xfrm>
            <a:off x="669700" y="1695036"/>
            <a:ext cx="1553604" cy="365094"/>
          </a:xfrm>
          <a:prstGeom prst="rect">
            <a:avLst/>
          </a:prstGeom>
          <a:noFill/>
          <a:ln>
            <a:noFill/>
          </a:ln>
        </p:spPr>
      </p:pic>
      <p:sp>
        <p:nvSpPr>
          <p:cNvPr id="323" name="Shape 323"/>
          <p:cNvSpPr txBox="1"/>
          <p:nvPr/>
        </p:nvSpPr>
        <p:spPr>
          <a:xfrm>
            <a:off x="367825" y="2419200"/>
            <a:ext cx="2408100" cy="1330200"/>
          </a:xfrm>
          <a:prstGeom prst="rect">
            <a:avLst/>
          </a:prstGeom>
          <a:noFill/>
          <a:ln>
            <a:noFill/>
          </a:ln>
        </p:spPr>
        <p:txBody>
          <a:bodyPr lIns="91425" tIns="91425" rIns="91425" bIns="91425" anchor="t" anchorCtr="0">
            <a:noAutofit/>
          </a:bodyPr>
          <a:lstStyle/>
          <a:p>
            <a:pPr lvl="0">
              <a:spcBef>
                <a:spcPts val="0"/>
              </a:spcBef>
              <a:buNone/>
            </a:pPr>
            <a:r>
              <a:rPr lang="en-GB" b="1" dirty="0" err="1">
                <a:latin typeface="Calibri"/>
                <a:ea typeface="Calibri"/>
                <a:cs typeface="Calibri"/>
                <a:sym typeface="Calibri"/>
              </a:rPr>
              <a:t>Cobigen</a:t>
            </a:r>
            <a:r>
              <a:rPr lang="en-GB" b="1" dirty="0">
                <a:latin typeface="Calibri"/>
                <a:ea typeface="Calibri"/>
                <a:cs typeface="Calibri"/>
                <a:sym typeface="Calibri"/>
              </a:rPr>
              <a:t> </a:t>
            </a:r>
            <a:r>
              <a:rPr lang="en-GB" dirty="0">
                <a:latin typeface="Calibri"/>
                <a:ea typeface="Calibri"/>
                <a:cs typeface="Calibri"/>
                <a:sym typeface="Calibri"/>
              </a:rPr>
              <a:t>is a </a:t>
            </a:r>
            <a:r>
              <a:rPr lang="en-GB" i="1" dirty="0">
                <a:latin typeface="Calibri"/>
                <a:ea typeface="Calibri"/>
                <a:cs typeface="Calibri"/>
                <a:sym typeface="Calibri"/>
              </a:rPr>
              <a:t>plugin </a:t>
            </a:r>
            <a:r>
              <a:rPr lang="en-GB" dirty="0">
                <a:latin typeface="Calibri"/>
                <a:ea typeface="Calibri"/>
                <a:cs typeface="Calibri"/>
                <a:sym typeface="Calibri"/>
              </a:rPr>
              <a:t>for Eclipse that is included in Devon in order to boost the creation of the recurrent parts of the web applications.</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p:txBody>
      </p:sp>
      <p:sp>
        <p:nvSpPr>
          <p:cNvPr id="324" name="Shape 324"/>
          <p:cNvSpPr txBox="1"/>
          <p:nvPr/>
        </p:nvSpPr>
        <p:spPr>
          <a:xfrm>
            <a:off x="5284950" y="1470925"/>
            <a:ext cx="3386400" cy="10395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 fully functional structure of CRUD DAO &amp; CRUD REST operations, including all the needed transfer objects. </a:t>
            </a:r>
          </a:p>
        </p:txBody>
      </p:sp>
      <p:sp>
        <p:nvSpPr>
          <p:cNvPr id="325" name="Shape 325"/>
          <p:cNvSpPr txBox="1"/>
          <p:nvPr/>
        </p:nvSpPr>
        <p:spPr>
          <a:xfrm>
            <a:off x="3897300" y="1695025"/>
            <a:ext cx="768000" cy="591300"/>
          </a:xfrm>
          <a:prstGeom prst="rect">
            <a:avLst/>
          </a:prstGeom>
          <a:solidFill>
            <a:srgbClr val="CFE2F3"/>
          </a:solidFill>
          <a:ln>
            <a:noFill/>
          </a:ln>
        </p:spPr>
        <p:txBody>
          <a:bodyPr lIns="91425" tIns="91425" rIns="91425" bIns="91425" anchor="ctr" anchorCtr="0">
            <a:noAutofit/>
          </a:bodyPr>
          <a:lstStyle/>
          <a:p>
            <a:pPr lvl="0" rtl="0">
              <a:spcBef>
                <a:spcPts val="0"/>
              </a:spcBef>
              <a:buClr>
                <a:schemeClr val="dk1"/>
              </a:buClr>
              <a:buSzPct val="61111"/>
              <a:buFont typeface="Arial"/>
              <a:buNone/>
            </a:pPr>
            <a:r>
              <a:rPr lang="en-GB" sz="1800">
                <a:solidFill>
                  <a:schemeClr val="dk1"/>
                </a:solidFill>
                <a:latin typeface="Calibri"/>
                <a:ea typeface="Calibri"/>
                <a:cs typeface="Calibri"/>
                <a:sym typeface="Calibri"/>
              </a:rPr>
              <a:t>Entity </a:t>
            </a:r>
          </a:p>
        </p:txBody>
      </p:sp>
      <p:sp>
        <p:nvSpPr>
          <p:cNvPr id="326" name="Shape 326"/>
          <p:cNvSpPr/>
          <p:nvPr/>
        </p:nvSpPr>
        <p:spPr>
          <a:xfrm>
            <a:off x="4753575" y="183632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7" name="Shape 327"/>
          <p:cNvSpPr txBox="1"/>
          <p:nvPr/>
        </p:nvSpPr>
        <p:spPr>
          <a:xfrm>
            <a:off x="5284950" y="2907275"/>
            <a:ext cx="3386400" cy="5913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all the needed elements to reflect the Eto in client side. </a:t>
            </a:r>
          </a:p>
        </p:txBody>
      </p:sp>
      <p:sp>
        <p:nvSpPr>
          <p:cNvPr id="328" name="Shape 328"/>
          <p:cNvSpPr/>
          <p:nvPr/>
        </p:nvSpPr>
        <p:spPr>
          <a:xfrm>
            <a:off x="4753575" y="30485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9" name="Shape 329"/>
          <p:cNvSpPr txBox="1"/>
          <p:nvPr/>
        </p:nvSpPr>
        <p:spPr>
          <a:xfrm>
            <a:off x="3897300" y="2907275"/>
            <a:ext cx="768000" cy="5913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GB" sz="1800">
                <a:solidFill>
                  <a:schemeClr val="dk1"/>
                </a:solidFill>
                <a:latin typeface="Calibri"/>
                <a:ea typeface="Calibri"/>
                <a:cs typeface="Calibri"/>
                <a:sym typeface="Calibri"/>
              </a:rPr>
              <a:t>Eto </a:t>
            </a:r>
          </a:p>
        </p:txBody>
      </p:sp>
      <p:sp>
        <p:nvSpPr>
          <p:cNvPr id="330" name="Shape 330"/>
          <p:cNvSpPr txBox="1"/>
          <p:nvPr/>
        </p:nvSpPr>
        <p:spPr>
          <a:xfrm rot="-5400000">
            <a:off x="3063475" y="1878775"/>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a:solidFill>
                  <a:srgbClr val="FFFFFF"/>
                </a:solidFill>
                <a:latin typeface="Calibri"/>
                <a:ea typeface="Calibri"/>
                <a:cs typeface="Calibri"/>
                <a:sym typeface="Calibri"/>
              </a:rPr>
              <a:t>SERVER</a:t>
            </a:r>
          </a:p>
        </p:txBody>
      </p:sp>
      <p:sp>
        <p:nvSpPr>
          <p:cNvPr id="331" name="Shape 331"/>
          <p:cNvSpPr txBox="1"/>
          <p:nvPr/>
        </p:nvSpPr>
        <p:spPr>
          <a:xfrm rot="-5400000">
            <a:off x="3063475" y="3145300"/>
            <a:ext cx="1039500" cy="223800"/>
          </a:xfrm>
          <a:prstGeom prst="rect">
            <a:avLst/>
          </a:prstGeom>
          <a:solidFill>
            <a:srgbClr val="FFF2CC"/>
          </a:solidFill>
          <a:ln>
            <a:noFill/>
          </a:ln>
        </p:spPr>
        <p:txBody>
          <a:bodyPr lIns="91425" tIns="91425" rIns="91425" bIns="91425" anchor="ctr" anchorCtr="0">
            <a:noAutofit/>
          </a:bodyPr>
          <a:lstStyle/>
          <a:p>
            <a:pPr lvl="0" algn="ctr" rtl="0">
              <a:spcBef>
                <a:spcPts val="0"/>
              </a:spcBef>
              <a:buNone/>
            </a:pPr>
            <a:r>
              <a:rPr lang="en-GB">
                <a:solidFill>
                  <a:srgbClr val="7F6000"/>
                </a:solidFill>
                <a:latin typeface="Calibri"/>
                <a:ea typeface="Calibri"/>
                <a:cs typeface="Calibri"/>
                <a:sym typeface="Calibri"/>
              </a:rPr>
              <a:t>CLIENT</a:t>
            </a:r>
          </a:p>
        </p:txBody>
      </p:sp>
      <p:pic>
        <p:nvPicPr>
          <p:cNvPr id="332" name="Shape 332" descr="desktop.png"/>
          <p:cNvPicPr preferRelativeResize="0"/>
          <p:nvPr/>
        </p:nvPicPr>
        <p:blipFill>
          <a:blip r:embed="rId6">
            <a:alphaModFix/>
          </a:blip>
          <a:stretch>
            <a:fillRect/>
          </a:stretch>
        </p:blipFill>
        <p:spPr>
          <a:xfrm>
            <a:off x="367823" y="4340599"/>
            <a:ext cx="231525" cy="2315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836625"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Summary</a:t>
            </a:r>
          </a:p>
        </p:txBody>
      </p:sp>
      <p:pic>
        <p:nvPicPr>
          <p:cNvPr id="338" name="Shape 33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39" name="Shape 339" descr="devonfw.jpg"/>
          <p:cNvPicPr preferRelativeResize="0"/>
          <p:nvPr/>
        </p:nvPicPr>
        <p:blipFill>
          <a:blip r:embed="rId4">
            <a:alphaModFix/>
          </a:blip>
          <a:stretch>
            <a:fillRect/>
          </a:stretch>
        </p:blipFill>
        <p:spPr>
          <a:xfrm>
            <a:off x="3129575" y="1015825"/>
            <a:ext cx="3032132" cy="591299"/>
          </a:xfrm>
          <a:prstGeom prst="rect">
            <a:avLst/>
          </a:prstGeom>
          <a:noFill/>
          <a:ln>
            <a:noFill/>
          </a:ln>
        </p:spPr>
      </p:pic>
      <p:sp>
        <p:nvSpPr>
          <p:cNvPr id="340" name="Shape 340"/>
          <p:cNvSpPr txBox="1"/>
          <p:nvPr/>
        </p:nvSpPr>
        <p:spPr>
          <a:xfrm>
            <a:off x="26752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GB" sz="1600">
                <a:latin typeface="Calibri"/>
                <a:ea typeface="Calibri"/>
                <a:cs typeface="Calibri"/>
                <a:sym typeface="Calibri"/>
              </a:rPr>
              <a:t>Customized and feature rich IDE</a:t>
            </a:r>
          </a:p>
        </p:txBody>
      </p:sp>
      <p:sp>
        <p:nvSpPr>
          <p:cNvPr id="341" name="Shape 341"/>
          <p:cNvSpPr txBox="1"/>
          <p:nvPr/>
        </p:nvSpPr>
        <p:spPr>
          <a:xfrm>
            <a:off x="401340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Clr>
                <a:schemeClr val="dk1"/>
              </a:buClr>
              <a:buSzPct val="68750"/>
              <a:buFont typeface="Arial"/>
              <a:buNone/>
            </a:pPr>
            <a:r>
              <a:rPr lang="en-GB" sz="1600">
                <a:solidFill>
                  <a:schemeClr val="dk1"/>
                </a:solidFill>
                <a:latin typeface="Calibri"/>
                <a:ea typeface="Calibri"/>
                <a:cs typeface="Calibri"/>
                <a:sym typeface="Calibri"/>
              </a:rPr>
              <a:t>Project Templates serv. &amp; cli.</a:t>
            </a:r>
          </a:p>
        </p:txBody>
      </p:sp>
      <p:sp>
        <p:nvSpPr>
          <p:cNvPr id="342" name="Shape 342"/>
          <p:cNvSpPr txBox="1"/>
          <p:nvPr/>
        </p:nvSpPr>
        <p:spPr>
          <a:xfrm>
            <a:off x="53515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solidFill>
                  <a:schemeClr val="dk1"/>
                </a:solidFill>
                <a:latin typeface="Calibri"/>
                <a:ea typeface="Calibri"/>
                <a:cs typeface="Calibri"/>
                <a:sym typeface="Calibri"/>
              </a:rPr>
              <a:t>Code generator (Cobigen)</a:t>
            </a:r>
          </a:p>
        </p:txBody>
      </p:sp>
      <p:sp>
        <p:nvSpPr>
          <p:cNvPr id="343" name="Shape 343"/>
          <p:cNvSpPr txBox="1"/>
          <p:nvPr/>
        </p:nvSpPr>
        <p:spPr>
          <a:xfrm>
            <a:off x="26752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Projects manager (Devcon)</a:t>
            </a:r>
          </a:p>
        </p:txBody>
      </p:sp>
      <p:sp>
        <p:nvSpPr>
          <p:cNvPr id="344" name="Shape 344"/>
          <p:cNvSpPr txBox="1"/>
          <p:nvPr/>
        </p:nvSpPr>
        <p:spPr>
          <a:xfrm>
            <a:off x="401340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Pre developed modules (IP)</a:t>
            </a:r>
          </a:p>
        </p:txBody>
      </p:sp>
      <p:sp>
        <p:nvSpPr>
          <p:cNvPr id="345" name="Shape 345"/>
          <p:cNvSpPr txBox="1"/>
          <p:nvPr/>
        </p:nvSpPr>
        <p:spPr>
          <a:xfrm>
            <a:off x="53515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Detailed docs and examples</a:t>
            </a:r>
          </a:p>
        </p:txBody>
      </p:sp>
      <p:sp>
        <p:nvSpPr>
          <p:cNvPr id="346" name="Shape 346"/>
          <p:cNvSpPr txBox="1"/>
          <p:nvPr/>
        </p:nvSpPr>
        <p:spPr>
          <a:xfrm>
            <a:off x="2675250" y="1669800"/>
            <a:ext cx="3940800" cy="469800"/>
          </a:xfrm>
          <a:prstGeom prst="rect">
            <a:avLst/>
          </a:prstGeom>
          <a:solidFill>
            <a:srgbClr val="02B9EF"/>
          </a:solidFill>
          <a:ln>
            <a:noFill/>
          </a:ln>
        </p:spPr>
        <p:txBody>
          <a:bodyPr lIns="91425" tIns="91425" rIns="91425" bIns="91425" anchor="t" anchorCtr="0">
            <a:noAutofit/>
          </a:bodyPr>
          <a:lstStyle/>
          <a:p>
            <a:pPr lvl="0" algn="ctr">
              <a:spcBef>
                <a:spcPts val="0"/>
              </a:spcBef>
              <a:buNone/>
            </a:pPr>
            <a:r>
              <a:rPr lang="en-GB" sz="1800">
                <a:solidFill>
                  <a:srgbClr val="FFFFFF"/>
                </a:solidFill>
                <a:latin typeface="Calibri"/>
                <a:ea typeface="Calibri"/>
                <a:cs typeface="Calibri"/>
                <a:sym typeface="Calibri"/>
              </a:rPr>
              <a:t>QUALITY APPS &amp; BOOST PRODUCTIVITY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smtClean="0"/>
              <a:t>OASP4js Version 2</a:t>
            </a:r>
            <a:endParaRPr lang="de-DE" dirty="0">
              <a:solidFill>
                <a:schemeClr val="bg1">
                  <a:lumMod val="7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438" y="2545419"/>
            <a:ext cx="849884" cy="849884"/>
          </a:xfrm>
          <a:prstGeom prst="rect">
            <a:avLst/>
          </a:prstGeom>
        </p:spPr>
      </p:pic>
      <p:sp>
        <p:nvSpPr>
          <p:cNvPr id="8" name="Shape 326"/>
          <p:cNvSpPr/>
          <p:nvPr/>
        </p:nvSpPr>
        <p:spPr>
          <a:xfrm>
            <a:off x="4172748" y="27837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74" y="2619869"/>
            <a:ext cx="721765" cy="758590"/>
          </a:xfrm>
          <a:prstGeom prst="rect">
            <a:avLst/>
          </a:prstGeom>
        </p:spPr>
      </p:pic>
      <p:sp>
        <p:nvSpPr>
          <p:cNvPr id="14" name="Text Placeholder 2"/>
          <p:cNvSpPr>
            <a:spLocks noGrp="1"/>
          </p:cNvSpPr>
          <p:nvPr>
            <p:ph type="body" idx="1"/>
          </p:nvPr>
        </p:nvSpPr>
        <p:spPr>
          <a:xfrm>
            <a:off x="449100" y="949600"/>
            <a:ext cx="7978500" cy="1404639"/>
          </a:xfrm>
        </p:spPr>
        <p:txBody>
          <a:bodyPr anchor="ctr"/>
          <a:lstStyle/>
          <a:p>
            <a:pPr algn="ctr">
              <a:buNone/>
            </a:pPr>
            <a:r>
              <a:rPr lang="de-DE" sz="1800" dirty="0" smtClean="0">
                <a:solidFill>
                  <a:schemeClr val="tx1"/>
                </a:solidFill>
              </a:rPr>
              <a:t>JavaScript Client </a:t>
            </a:r>
          </a:p>
          <a:p>
            <a:pPr algn="ctr">
              <a:buNone/>
            </a:pPr>
            <a:r>
              <a:rPr lang="de-DE" sz="1800" dirty="0" smtClean="0">
                <a:solidFill>
                  <a:schemeClr val="tx1"/>
                </a:solidFill>
              </a:rPr>
              <a:t>June 2017 Version 2</a:t>
            </a:r>
          </a:p>
        </p:txBody>
      </p:sp>
      <p:sp>
        <p:nvSpPr>
          <p:cNvPr id="15" name="Shape 330"/>
          <p:cNvSpPr txBox="1"/>
          <p:nvPr/>
        </p:nvSpPr>
        <p:spPr>
          <a:xfrm>
            <a:off x="2858498"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AngularJS</a:t>
            </a:r>
            <a:endParaRPr lang="en-GB" dirty="0">
              <a:solidFill>
                <a:srgbClr val="FFFFFF"/>
              </a:solidFill>
              <a:latin typeface="Calibri"/>
              <a:ea typeface="Calibri"/>
              <a:cs typeface="Calibri"/>
              <a:sym typeface="Calibri"/>
            </a:endParaRPr>
          </a:p>
        </p:txBody>
      </p:sp>
      <p:sp>
        <p:nvSpPr>
          <p:cNvPr id="16" name="Shape 330"/>
          <p:cNvSpPr txBox="1"/>
          <p:nvPr/>
        </p:nvSpPr>
        <p:spPr>
          <a:xfrm>
            <a:off x="4938612"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a:t>
            </a:r>
            <a:endParaRPr lang="en-GB" dirty="0">
              <a:solidFill>
                <a:srgbClr val="FFFFFF"/>
              </a:solidFill>
              <a:latin typeface="Calibri"/>
              <a:ea typeface="Calibri"/>
              <a:cs typeface="Calibri"/>
              <a:sym typeface="Calibri"/>
            </a:endParaRPr>
          </a:p>
        </p:txBody>
      </p:sp>
      <p:sp>
        <p:nvSpPr>
          <p:cNvPr id="17" name="TextBox 16"/>
          <p:cNvSpPr txBox="1"/>
          <p:nvPr/>
        </p:nvSpPr>
        <p:spPr>
          <a:xfrm>
            <a:off x="5978112" y="4278573"/>
            <a:ext cx="3004110" cy="307777"/>
          </a:xfrm>
          <a:prstGeom prst="rect">
            <a:avLst/>
          </a:prstGeom>
          <a:noFill/>
        </p:spPr>
        <p:txBody>
          <a:bodyPr wrap="square" rtlCol="0">
            <a:spAutoFit/>
          </a:bodyPr>
          <a:lstStyle/>
          <a:p>
            <a:r>
              <a:rPr lang="de-DE" dirty="0" err="1" smtClean="0"/>
              <a:t>Git</a:t>
            </a:r>
            <a:r>
              <a:rPr lang="de-DE" dirty="0" smtClean="0"/>
              <a:t>: https</a:t>
            </a:r>
            <a:r>
              <a:rPr lang="de-DE" dirty="0"/>
              <a:t>://github.com/oasp/oasp4js</a:t>
            </a:r>
          </a:p>
        </p:txBody>
      </p:sp>
    </p:spTree>
    <p:extLst>
      <p:ext uri="{BB962C8B-B14F-4D97-AF65-F5344CB8AC3E}">
        <p14:creationId xmlns:p14="http://schemas.microsoft.com/office/powerpoint/2010/main" val="1831165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9384" y="5978094"/>
            <a:ext cx="1336354" cy="428535"/>
          </a:xfrm>
          <a:prstGeom prst="rect">
            <a:avLst/>
          </a:prstGeom>
        </p:spPr>
      </p:pic>
      <p:pic>
        <p:nvPicPr>
          <p:cNvPr id="9" name="Picture 8"/>
          <p:cNvPicPr>
            <a:picLocks noChangeAspect="1"/>
          </p:cNvPicPr>
          <p:nvPr/>
        </p:nvPicPr>
        <p:blipFill>
          <a:blip r:embed="rId3"/>
          <a:stretch>
            <a:fillRect/>
          </a:stretch>
        </p:blipFill>
        <p:spPr>
          <a:xfrm>
            <a:off x="3113244" y="1996022"/>
            <a:ext cx="2912532" cy="1248228"/>
          </a:xfrm>
          <a:prstGeom prst="rect">
            <a:avLst/>
          </a:prstGeom>
        </p:spPr>
      </p:pic>
      <p:sp>
        <p:nvSpPr>
          <p:cNvPr id="11" name="Shape 295"/>
          <p:cNvSpPr txBox="1"/>
          <p:nvPr/>
        </p:nvSpPr>
        <p:spPr>
          <a:xfrm>
            <a:off x="384725" y="835140"/>
            <a:ext cx="2195598" cy="589230"/>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Based on Angular (version</a:t>
            </a:r>
            <a:r>
              <a:rPr lang="en-US" sz="1200" b="1" dirty="0">
                <a:latin typeface="Calibri"/>
                <a:ea typeface="Calibri"/>
                <a:cs typeface="Calibri"/>
              </a:rPr>
              <a:t> 4</a:t>
            </a:r>
            <a:r>
              <a:rPr lang="en-US" sz="1200" dirty="0" smtClean="0">
                <a:latin typeface="Calibri"/>
                <a:ea typeface="Calibri"/>
                <a:cs typeface="Calibri"/>
              </a:rPr>
              <a:t>)</a:t>
            </a:r>
            <a:endParaRPr lang="en-US" sz="1200" dirty="0">
              <a:latin typeface="Calibri"/>
              <a:ea typeface="Calibri"/>
              <a:cs typeface="Calibri"/>
            </a:endParaRPr>
          </a:p>
        </p:txBody>
      </p:sp>
      <p:sp>
        <p:nvSpPr>
          <p:cNvPr id="13" name="Shape 295"/>
          <p:cNvSpPr txBox="1"/>
          <p:nvPr/>
        </p:nvSpPr>
        <p:spPr>
          <a:xfrm>
            <a:off x="6558697" y="2871684"/>
            <a:ext cx="2195598" cy="1590037"/>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Extended application template</a:t>
            </a:r>
          </a:p>
          <a:p>
            <a:pPr algn="ctr"/>
            <a:r>
              <a:rPr lang="en-US" sz="1200" dirty="0" smtClean="0">
                <a:latin typeface="Calibri"/>
                <a:ea typeface="Calibri"/>
                <a:cs typeface="Calibri"/>
              </a:rPr>
              <a:t> </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a:latin typeface="Calibri"/>
                <a:ea typeface="Calibri"/>
                <a:cs typeface="Calibri"/>
              </a:rPr>
              <a:t>Application available template for Ionic 3 (Hybrid mobile apps)</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err="1">
                <a:latin typeface="Calibri"/>
                <a:ea typeface="Calibri"/>
                <a:cs typeface="Calibri"/>
              </a:rPr>
              <a:t>CobiGen</a:t>
            </a:r>
            <a:r>
              <a:rPr lang="en-US" sz="1050" dirty="0">
                <a:latin typeface="Calibri"/>
                <a:ea typeface="Calibri"/>
                <a:cs typeface="Calibri"/>
              </a:rPr>
              <a:t> Code generation for Ionic 3 applications</a:t>
            </a:r>
            <a:endParaRPr lang="en-US" sz="1200" dirty="0">
              <a:latin typeface="Calibri"/>
              <a:ea typeface="Calibri"/>
              <a:cs typeface="Calibri"/>
            </a:endParaRPr>
          </a:p>
          <a:p>
            <a:pPr algn="ctr"/>
            <a:endParaRPr lang="en-US" sz="1200" dirty="0">
              <a:latin typeface="Calibri"/>
              <a:ea typeface="Calibri"/>
              <a:cs typeface="Calibri"/>
            </a:endParaRPr>
          </a:p>
        </p:txBody>
      </p:sp>
      <p:sp>
        <p:nvSpPr>
          <p:cNvPr id="14" name="Shape 295"/>
          <p:cNvSpPr txBox="1"/>
          <p:nvPr/>
        </p:nvSpPr>
        <p:spPr>
          <a:xfrm>
            <a:off x="384725" y="2871685"/>
            <a:ext cx="2195598" cy="1564344"/>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Integrated with the </a:t>
            </a:r>
            <a:r>
              <a:rPr lang="en-US" sz="1200" b="1" dirty="0" err="1">
                <a:latin typeface="Calibri"/>
                <a:ea typeface="Calibri"/>
                <a:cs typeface="Calibri"/>
              </a:rPr>
              <a:t>CobiGen</a:t>
            </a:r>
            <a:r>
              <a:rPr lang="en-US" sz="1200" dirty="0">
                <a:latin typeface="Calibri"/>
                <a:ea typeface="Calibri"/>
                <a:cs typeface="Calibri"/>
              </a:rPr>
              <a:t> code generator which can create complete CRUD-Dialogs (based on server side entities or CTOs) with features like pagination, sorting and filtering</a:t>
            </a:r>
          </a:p>
          <a:p>
            <a:pPr algn="ctr"/>
            <a:endParaRPr lang="en-US" sz="1200" dirty="0">
              <a:latin typeface="Calibri"/>
              <a:ea typeface="Calibri"/>
              <a:cs typeface="Calibri"/>
            </a:endParaRPr>
          </a:p>
        </p:txBody>
      </p:sp>
      <p:sp>
        <p:nvSpPr>
          <p:cNvPr id="15" name="Shape 295"/>
          <p:cNvSpPr txBox="1"/>
          <p:nvPr/>
        </p:nvSpPr>
        <p:spPr>
          <a:xfrm>
            <a:off x="3113244" y="849615"/>
            <a:ext cx="2912532" cy="867979"/>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Integration </a:t>
            </a:r>
            <a:r>
              <a:rPr lang="en-US" sz="1200" dirty="0">
                <a:latin typeface="Calibri"/>
                <a:ea typeface="Calibri"/>
                <a:cs typeface="Calibri"/>
              </a:rPr>
              <a:t>of </a:t>
            </a:r>
            <a:r>
              <a:rPr lang="en-US" sz="1200" b="1" dirty="0">
                <a:latin typeface="Calibri"/>
                <a:ea typeface="Calibri"/>
                <a:cs typeface="Calibri"/>
              </a:rPr>
              <a:t>Covalent</a:t>
            </a:r>
            <a:r>
              <a:rPr lang="en-US" sz="1200" dirty="0">
                <a:latin typeface="Calibri"/>
                <a:ea typeface="Calibri"/>
                <a:cs typeface="Calibri"/>
              </a:rPr>
              <a:t> and </a:t>
            </a:r>
            <a:r>
              <a:rPr lang="en-US" sz="1200" b="1" dirty="0">
                <a:latin typeface="Calibri"/>
                <a:ea typeface="Calibri"/>
                <a:cs typeface="Calibri"/>
              </a:rPr>
              <a:t>Bootstrap</a:t>
            </a:r>
            <a:r>
              <a:rPr lang="en-US" sz="1200" dirty="0">
                <a:latin typeface="Calibri"/>
                <a:ea typeface="Calibri"/>
                <a:cs typeface="Calibri"/>
              </a:rPr>
              <a:t> offering a large number of components</a:t>
            </a:r>
          </a:p>
        </p:txBody>
      </p:sp>
      <p:sp>
        <p:nvSpPr>
          <p:cNvPr id="16" name="Shape 295"/>
          <p:cNvSpPr txBox="1"/>
          <p:nvPr/>
        </p:nvSpPr>
        <p:spPr>
          <a:xfrm>
            <a:off x="6523997" y="835140"/>
            <a:ext cx="2230298" cy="788476"/>
          </a:xfrm>
          <a:prstGeom prst="rect">
            <a:avLst/>
          </a:prstGeom>
          <a:solidFill>
            <a:srgbClr val="CFE2F3"/>
          </a:solidFill>
          <a:ln>
            <a:noFill/>
          </a:ln>
        </p:spPr>
        <p:txBody>
          <a:bodyPr lIns="91425" tIns="91425" rIns="91425" bIns="91425" anchor="ctr" anchorCtr="0">
            <a:noAutofit/>
          </a:bodyPr>
          <a:lstStyle/>
          <a:p>
            <a:pPr algn="ctr"/>
            <a:r>
              <a:rPr lang="en-US" sz="1200" b="1" dirty="0">
                <a:latin typeface="Calibri"/>
                <a:ea typeface="Calibri"/>
                <a:cs typeface="Calibri"/>
              </a:rPr>
              <a:t>Architecture Guide</a:t>
            </a:r>
            <a:r>
              <a:rPr lang="en-US" sz="1200" dirty="0">
                <a:latin typeface="Calibri"/>
                <a:ea typeface="Calibri"/>
                <a:cs typeface="Calibri"/>
              </a:rPr>
              <a:t> showing the design (decisions) of the framework</a:t>
            </a:r>
          </a:p>
        </p:txBody>
      </p:sp>
      <p:sp>
        <p:nvSpPr>
          <p:cNvPr id="17" name="Shape 295"/>
          <p:cNvSpPr txBox="1"/>
          <p:nvPr/>
        </p:nvSpPr>
        <p:spPr>
          <a:xfrm>
            <a:off x="3113244" y="3606530"/>
            <a:ext cx="2912532" cy="855191"/>
          </a:xfrm>
          <a:prstGeom prst="rect">
            <a:avLst/>
          </a:prstGeom>
          <a:solidFill>
            <a:srgbClr val="CFE2F3"/>
          </a:solidFill>
          <a:ln>
            <a:noFill/>
          </a:ln>
        </p:spPr>
        <p:txBody>
          <a:bodyPr lIns="91425" tIns="91425" rIns="91425" bIns="91425" anchor="ctr" anchorCtr="0">
            <a:noAutofit/>
          </a:bodyPr>
          <a:lstStyle/>
          <a:p>
            <a:pPr marL="285750" indent="-285750" algn="ctr">
              <a:buFont typeface="Arial" panose="020B0604020202020204" pitchFamily="34" charset="0"/>
              <a:buChar char="•"/>
            </a:pPr>
            <a:endParaRPr lang="en-US" sz="1200" dirty="0">
              <a:latin typeface="Calibri"/>
              <a:ea typeface="Calibri"/>
              <a:cs typeface="Calibri"/>
            </a:endParaRPr>
          </a:p>
          <a:p>
            <a:pPr algn="ctr"/>
            <a:r>
              <a:rPr lang="en-US" sz="1200" dirty="0">
                <a:latin typeface="Calibri"/>
                <a:ea typeface="Calibri"/>
                <a:cs typeface="Calibri"/>
              </a:rPr>
              <a:t>A stronger </a:t>
            </a:r>
            <a:r>
              <a:rPr lang="en-US" sz="1200" b="1" dirty="0">
                <a:latin typeface="Calibri"/>
                <a:ea typeface="Calibri"/>
                <a:cs typeface="Calibri"/>
              </a:rPr>
              <a:t>community</a:t>
            </a:r>
            <a:r>
              <a:rPr lang="en-US" sz="1200" dirty="0">
                <a:latin typeface="Calibri"/>
                <a:ea typeface="Calibri"/>
                <a:cs typeface="Calibri"/>
              </a:rPr>
              <a:t> with active participation from Germany, Poland and Spain</a:t>
            </a:r>
          </a:p>
          <a:p>
            <a:pPr algn="ctr"/>
            <a:endParaRPr lang="en-US" sz="1200" dirty="0">
              <a:latin typeface="Calibri"/>
              <a:ea typeface="Calibri"/>
              <a:cs typeface="Calibri"/>
            </a:endParaRPr>
          </a:p>
        </p:txBody>
      </p:sp>
      <p:sp>
        <p:nvSpPr>
          <p:cNvPr id="18" name="Shape 295"/>
          <p:cNvSpPr txBox="1"/>
          <p:nvPr/>
        </p:nvSpPr>
        <p:spPr>
          <a:xfrm>
            <a:off x="6558697" y="1970329"/>
            <a:ext cx="2195598" cy="589230"/>
          </a:xfrm>
          <a:prstGeom prst="rect">
            <a:avLst/>
          </a:prstGeom>
          <a:solidFill>
            <a:srgbClr val="CFE2F3"/>
          </a:solidFill>
          <a:ln>
            <a:noFill/>
          </a:ln>
        </p:spPr>
        <p:txBody>
          <a:bodyPr lIns="91425" tIns="91425" rIns="91425" bIns="91425" anchor="ctr" anchorCtr="0">
            <a:noAutofit/>
          </a:bodyPr>
          <a:lstStyle/>
          <a:p>
            <a:pPr lvl="2" algn="ctr"/>
            <a:r>
              <a:rPr lang="en-US" sz="1050" dirty="0">
                <a:latin typeface="Calibri"/>
                <a:ea typeface="Calibri"/>
                <a:cs typeface="Calibri"/>
              </a:rPr>
              <a:t>In </a:t>
            </a:r>
            <a:r>
              <a:rPr lang="en-US" sz="1050" b="1" dirty="0">
                <a:latin typeface="Calibri"/>
                <a:ea typeface="Calibri"/>
                <a:cs typeface="Calibri"/>
              </a:rPr>
              <a:t>active use </a:t>
            </a:r>
            <a:r>
              <a:rPr lang="en-US" sz="1050" dirty="0">
                <a:latin typeface="Calibri"/>
                <a:ea typeface="Calibri"/>
                <a:cs typeface="Calibri"/>
              </a:rPr>
              <a:t>in Germany, Spain and Italy</a:t>
            </a:r>
          </a:p>
        </p:txBody>
      </p:sp>
      <p:sp>
        <p:nvSpPr>
          <p:cNvPr id="19" name="Shape 295"/>
          <p:cNvSpPr txBox="1"/>
          <p:nvPr/>
        </p:nvSpPr>
        <p:spPr>
          <a:xfrm>
            <a:off x="384725" y="1964938"/>
            <a:ext cx="2195598" cy="589230"/>
          </a:xfrm>
          <a:prstGeom prst="rect">
            <a:avLst/>
          </a:prstGeom>
          <a:solidFill>
            <a:srgbClr val="CFE2F3"/>
          </a:solidFill>
          <a:ln>
            <a:noFill/>
          </a:ln>
        </p:spPr>
        <p:txBody>
          <a:bodyPr lIns="91425" tIns="91425" rIns="91425" bIns="91425" anchor="ctr" anchorCtr="0">
            <a:noAutofit/>
          </a:bodyPr>
          <a:lstStyle/>
          <a:p>
            <a:pPr algn="ctr"/>
            <a:r>
              <a:rPr lang="en-US" dirty="0" smtClean="0">
                <a:latin typeface="Calibri"/>
                <a:ea typeface="Calibri"/>
                <a:cs typeface="Calibri"/>
              </a:rPr>
              <a:t>Different </a:t>
            </a:r>
            <a:r>
              <a:rPr lang="en-US" b="1" dirty="0">
                <a:latin typeface="Calibri"/>
                <a:ea typeface="Calibri"/>
                <a:cs typeface="Calibri"/>
              </a:rPr>
              <a:t>training</a:t>
            </a:r>
            <a:r>
              <a:rPr lang="en-US" dirty="0">
                <a:latin typeface="Calibri"/>
                <a:ea typeface="Calibri"/>
                <a:cs typeface="Calibri"/>
              </a:rPr>
              <a:t> options </a:t>
            </a:r>
            <a:r>
              <a:rPr lang="en-US" dirty="0" smtClean="0">
                <a:latin typeface="Calibri"/>
                <a:ea typeface="Calibri"/>
                <a:cs typeface="Calibri"/>
              </a:rPr>
              <a:t>available</a:t>
            </a:r>
            <a:endParaRPr lang="en-US" dirty="0">
              <a:latin typeface="Calibri"/>
              <a:ea typeface="Calibri"/>
              <a:cs typeface="Calibri"/>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1214017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
        <p:nvSpPr>
          <p:cNvPr id="12" name="Shape 295"/>
          <p:cNvSpPr txBox="1"/>
          <p:nvPr/>
        </p:nvSpPr>
        <p:spPr>
          <a:xfrm>
            <a:off x="1612127" y="1418924"/>
            <a:ext cx="2871162"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My-</a:t>
            </a:r>
            <a:r>
              <a:rPr lang="en-US" sz="1200" b="1" dirty="0" err="1" smtClean="0">
                <a:latin typeface="Calibri"/>
                <a:ea typeface="Calibri"/>
                <a:cs typeface="Calibri"/>
              </a:rPr>
              <a:t>thai</a:t>
            </a:r>
            <a:r>
              <a:rPr lang="en-US" sz="1200" b="1" dirty="0" smtClean="0">
                <a:latin typeface="Calibri"/>
                <a:ea typeface="Calibri"/>
                <a:cs typeface="Calibri"/>
              </a:rPr>
              <a:t>-star</a:t>
            </a:r>
            <a:r>
              <a:rPr lang="en-US" sz="1200" dirty="0">
                <a:latin typeface="Calibri"/>
                <a:ea typeface="Calibri"/>
                <a:cs typeface="Calibri"/>
              </a:rPr>
              <a:t>, a showcase and reference implementation in Angular of a real, responsive usable app using recommended architecture and </a:t>
            </a:r>
            <a:r>
              <a:rPr lang="en-US" sz="1200" dirty="0" smtClean="0">
                <a:latin typeface="Calibri"/>
                <a:ea typeface="Calibri"/>
                <a:cs typeface="Calibri"/>
              </a:rPr>
              <a:t>patterns</a:t>
            </a:r>
            <a:endParaRPr lang="en-US" sz="1200" dirty="0">
              <a:latin typeface="Calibri"/>
              <a:ea typeface="Calibri"/>
              <a:cs typeface="Calibri"/>
            </a:endParaRPr>
          </a:p>
        </p:txBody>
      </p:sp>
      <p:sp>
        <p:nvSpPr>
          <p:cNvPr id="13" name="Shape 295"/>
          <p:cNvSpPr txBox="1"/>
          <p:nvPr/>
        </p:nvSpPr>
        <p:spPr>
          <a:xfrm>
            <a:off x="4603261" y="1418924"/>
            <a:ext cx="2807473"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Tutorial </a:t>
            </a:r>
            <a:r>
              <a:rPr lang="en-US" sz="1200" dirty="0">
                <a:latin typeface="Calibri"/>
                <a:ea typeface="Calibri"/>
                <a:cs typeface="Calibri"/>
              </a:rPr>
              <a:t>using my-</a:t>
            </a:r>
            <a:r>
              <a:rPr lang="en-US" sz="1200" dirty="0" err="1">
                <a:latin typeface="Calibri"/>
                <a:ea typeface="Calibri"/>
                <a:cs typeface="Calibri"/>
              </a:rPr>
              <a:t>thai</a:t>
            </a:r>
            <a:r>
              <a:rPr lang="en-US" sz="1200" dirty="0">
                <a:latin typeface="Calibri"/>
                <a:ea typeface="Calibri"/>
                <a:cs typeface="Calibri"/>
              </a:rPr>
              <a:t>-star as a starting </a:t>
            </a:r>
            <a:r>
              <a:rPr lang="en-US" sz="1200" dirty="0" smtClean="0">
                <a:latin typeface="Calibri"/>
                <a:ea typeface="Calibri"/>
                <a:cs typeface="Calibri"/>
              </a:rPr>
              <a:t>point</a:t>
            </a:r>
            <a:endParaRPr lang="en-US" sz="1200" dirty="0">
              <a:latin typeface="Calibri"/>
              <a:ea typeface="Calibri"/>
              <a:cs typeface="Calibri"/>
            </a:endParaRPr>
          </a:p>
        </p:txBody>
      </p:sp>
      <p:sp>
        <p:nvSpPr>
          <p:cNvPr id="6" name="Shape 295"/>
          <p:cNvSpPr txBox="1"/>
          <p:nvPr/>
        </p:nvSpPr>
        <p:spPr>
          <a:xfrm>
            <a:off x="3079552" y="2765504"/>
            <a:ext cx="2807473"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Devon Methodology</a:t>
            </a:r>
          </a:p>
          <a:p>
            <a:pPr algn="ctr"/>
            <a:r>
              <a:rPr lang="en-US" sz="1200" dirty="0">
                <a:latin typeface="Calibri"/>
                <a:ea typeface="Calibri"/>
                <a:cs typeface="Calibri"/>
              </a:rPr>
              <a:t>https://github.com/devonfw/devon-methodology</a:t>
            </a:r>
            <a:endParaRPr lang="en-US" sz="1200" dirty="0">
              <a:latin typeface="Calibri"/>
              <a:ea typeface="Calibri"/>
              <a:cs typeface="Calibri"/>
            </a:endParaRPr>
          </a:p>
        </p:txBody>
      </p:sp>
    </p:spTree>
    <p:extLst>
      <p:ext uri="{BB962C8B-B14F-4D97-AF65-F5344CB8AC3E}">
        <p14:creationId xmlns:p14="http://schemas.microsoft.com/office/powerpoint/2010/main" val="319028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 </a:t>
            </a:r>
            <a:r>
              <a:rPr lang="de-DE" dirty="0" err="1" smtClean="0"/>
              <a:t>why</a:t>
            </a:r>
            <a:r>
              <a:rPr lang="de-DE" dirty="0" smtClean="0"/>
              <a:t> do </a:t>
            </a:r>
            <a:r>
              <a:rPr lang="de-DE" dirty="0" err="1" smtClean="0"/>
              <a:t>we</a:t>
            </a:r>
            <a:r>
              <a:rPr lang="de-DE" dirty="0" smtClean="0"/>
              <a:t> </a:t>
            </a:r>
            <a:r>
              <a:rPr lang="de-DE" dirty="0" err="1" smtClean="0"/>
              <a:t>need</a:t>
            </a:r>
            <a:r>
              <a:rPr lang="de-DE" dirty="0" smtClean="0"/>
              <a:t> a </a:t>
            </a:r>
            <a:r>
              <a:rPr lang="de-DE" dirty="0" err="1" smtClean="0"/>
              <a:t>new</a:t>
            </a:r>
            <a:r>
              <a:rPr lang="de-DE" dirty="0" smtClean="0"/>
              <a:t> </a:t>
            </a:r>
            <a:r>
              <a:rPr lang="de-DE" dirty="0" err="1" smtClean="0"/>
              <a:t>devonfw</a:t>
            </a:r>
            <a:r>
              <a:rPr lang="de-DE" dirty="0" smtClean="0"/>
              <a:t> sample </a:t>
            </a:r>
            <a:r>
              <a:rPr lang="de-DE" dirty="0" err="1" smtClean="0"/>
              <a:t>application</a:t>
            </a:r>
            <a:r>
              <a:rPr lang="de-DE" dirty="0" smtClean="0"/>
              <a:t>?</a:t>
            </a:r>
            <a:endParaRPr lang="en-US" dirty="0"/>
          </a:p>
        </p:txBody>
      </p:sp>
      <p:sp>
        <p:nvSpPr>
          <p:cNvPr id="2" name="Content Placeholder 1"/>
          <p:cNvSpPr>
            <a:spLocks noGrp="1"/>
          </p:cNvSpPr>
          <p:nvPr>
            <p:ph type="body" idx="1"/>
          </p:nvPr>
        </p:nvSpPr>
        <p:spPr>
          <a:xfrm>
            <a:off x="449100" y="1005475"/>
            <a:ext cx="4410940" cy="3322200"/>
          </a:xfrm>
        </p:spPr>
        <p:txBody>
          <a:bodyPr/>
          <a:lstStyle/>
          <a:p>
            <a:r>
              <a:rPr lang="en-US" sz="1600" dirty="0" smtClean="0"/>
              <a:t>Make it more attractive than the old example from an end user point of view –  also usable for sales purposes</a:t>
            </a:r>
          </a:p>
          <a:p>
            <a:endParaRPr lang="de-DE" sz="1600" dirty="0" smtClean="0"/>
          </a:p>
          <a:p>
            <a:r>
              <a:rPr lang="de-DE" sz="1600" dirty="0" smtClean="0"/>
              <a:t>Add </a:t>
            </a:r>
            <a:r>
              <a:rPr lang="de-DE" sz="1600" dirty="0" err="1" smtClean="0"/>
              <a:t>software</a:t>
            </a:r>
            <a:r>
              <a:rPr lang="de-DE" sz="1600" dirty="0" smtClean="0"/>
              <a:t> </a:t>
            </a:r>
            <a:r>
              <a:rPr lang="de-DE" sz="1600" dirty="0" err="1" smtClean="0"/>
              <a:t>development</a:t>
            </a:r>
            <a:r>
              <a:rPr lang="de-DE" sz="1600" dirty="0" smtClean="0"/>
              <a:t> </a:t>
            </a:r>
            <a:r>
              <a:rPr lang="de-DE" sz="1600" dirty="0" err="1" smtClean="0"/>
              <a:t>methodology</a:t>
            </a:r>
            <a:r>
              <a:rPr lang="de-DE" sz="1600" dirty="0" smtClean="0"/>
              <a:t> (incl. </a:t>
            </a:r>
            <a:r>
              <a:rPr lang="de-DE" sz="1600" dirty="0" err="1" smtClean="0"/>
              <a:t>early</a:t>
            </a:r>
            <a:r>
              <a:rPr lang="de-DE" sz="1600" dirty="0" smtClean="0"/>
              <a:t> </a:t>
            </a:r>
            <a:r>
              <a:rPr lang="de-DE" sz="1600" dirty="0" err="1" smtClean="0"/>
              <a:t>phases</a:t>
            </a:r>
            <a:r>
              <a:rPr lang="de-DE" sz="1600" dirty="0" smtClean="0"/>
              <a:t>)</a:t>
            </a:r>
          </a:p>
          <a:p>
            <a:pPr lvl="1"/>
            <a:endParaRPr lang="de-DE" sz="1600" dirty="0" smtClean="0"/>
          </a:p>
          <a:p>
            <a:pPr lvl="1"/>
            <a:r>
              <a:rPr lang="de-DE" sz="1600" dirty="0" err="1" smtClean="0"/>
              <a:t>Current</a:t>
            </a:r>
            <a:r>
              <a:rPr lang="de-DE" sz="1600" dirty="0" smtClean="0"/>
              <a:t> </a:t>
            </a:r>
            <a:r>
              <a:rPr lang="de-DE" sz="1600" dirty="0" err="1" smtClean="0"/>
              <a:t>restaurant</a:t>
            </a:r>
            <a:r>
              <a:rPr lang="de-DE" sz="1600" dirty="0" smtClean="0"/>
              <a:t> sample </a:t>
            </a:r>
            <a:r>
              <a:rPr lang="de-DE" sz="1600" dirty="0" err="1" smtClean="0"/>
              <a:t>is</a:t>
            </a:r>
            <a:r>
              <a:rPr lang="de-DE" sz="1600" dirty="0" smtClean="0"/>
              <a:t> „just“ </a:t>
            </a:r>
            <a:r>
              <a:rPr lang="de-DE" sz="1600" dirty="0" err="1" smtClean="0"/>
              <a:t>code</a:t>
            </a:r>
            <a:endParaRPr lang="de-DE" sz="1600" dirty="0" smtClean="0"/>
          </a:p>
          <a:p>
            <a:r>
              <a:rPr lang="de-DE" sz="1600" dirty="0" smtClean="0"/>
              <a:t>Showcase </a:t>
            </a:r>
            <a:r>
              <a:rPr lang="de-DE" sz="1600" dirty="0" err="1" smtClean="0"/>
              <a:t>Production</a:t>
            </a:r>
            <a:r>
              <a:rPr lang="de-DE" sz="1600" dirty="0" smtClean="0"/>
              <a:t> Line </a:t>
            </a:r>
            <a:r>
              <a:rPr lang="de-DE" sz="1600" dirty="0" err="1" smtClean="0"/>
              <a:t>usage</a:t>
            </a:r>
            <a:endParaRPr lang="de-DE" sz="1600" dirty="0" smtClean="0"/>
          </a:p>
          <a:p>
            <a:pPr lvl="1"/>
            <a:endParaRPr lang="de-DE" sz="1600" dirty="0" smtClean="0"/>
          </a:p>
          <a:p>
            <a:pPr lvl="1"/>
            <a:r>
              <a:rPr lang="de-DE" sz="1600" dirty="0" smtClean="0"/>
              <a:t>Also </a:t>
            </a:r>
            <a:r>
              <a:rPr lang="de-DE" sz="1600" dirty="0" err="1" smtClean="0"/>
              <a:t>include</a:t>
            </a:r>
            <a:r>
              <a:rPr lang="de-DE" sz="1600" dirty="0" smtClean="0"/>
              <a:t> </a:t>
            </a:r>
            <a:r>
              <a:rPr lang="de-DE" sz="1600" dirty="0" err="1" smtClean="0"/>
              <a:t>the</a:t>
            </a:r>
            <a:r>
              <a:rPr lang="de-DE" sz="1600" dirty="0" smtClean="0"/>
              <a:t> </a:t>
            </a:r>
            <a:r>
              <a:rPr lang="de-DE" sz="1600" dirty="0" err="1" smtClean="0"/>
              <a:t>tool</a:t>
            </a:r>
            <a:r>
              <a:rPr lang="de-DE" sz="1600" dirty="0" smtClean="0"/>
              <a:t> </a:t>
            </a:r>
            <a:r>
              <a:rPr lang="de-DE" sz="1600" dirty="0" err="1" smtClean="0"/>
              <a:t>view</a:t>
            </a:r>
            <a:r>
              <a:rPr lang="de-DE" sz="1600" dirty="0" smtClean="0"/>
              <a:t> </a:t>
            </a:r>
            <a:r>
              <a:rPr lang="de-DE" sz="1600" dirty="0" err="1" smtClean="0"/>
              <a:t>to</a:t>
            </a:r>
            <a:r>
              <a:rPr lang="de-DE" sz="1600" dirty="0" smtClean="0"/>
              <a:t> </a:t>
            </a:r>
            <a:r>
              <a:rPr lang="de-DE" sz="1600" dirty="0" err="1" smtClean="0"/>
              <a:t>showcase</a:t>
            </a:r>
            <a:r>
              <a:rPr lang="de-DE" sz="1600" dirty="0" smtClean="0"/>
              <a:t> </a:t>
            </a:r>
            <a:r>
              <a:rPr lang="de-DE" sz="1600" dirty="0" err="1" smtClean="0"/>
              <a:t>the</a:t>
            </a:r>
            <a:r>
              <a:rPr lang="de-DE" sz="1600" dirty="0" smtClean="0"/>
              <a:t> </a:t>
            </a:r>
            <a:r>
              <a:rPr lang="de-DE" sz="1600" dirty="0" err="1" smtClean="0"/>
              <a:t>full</a:t>
            </a:r>
            <a:r>
              <a:rPr lang="de-DE" sz="1600" dirty="0" smtClean="0"/>
              <a:t> </a:t>
            </a:r>
            <a:r>
              <a:rPr lang="de-DE" sz="1600" dirty="0" err="1" smtClean="0"/>
              <a:t>delivery</a:t>
            </a:r>
            <a:r>
              <a:rPr lang="de-DE" sz="1600" dirty="0" smtClean="0"/>
              <a:t> </a:t>
            </a:r>
            <a:r>
              <a:rPr lang="de-DE" sz="1600" dirty="0" err="1" smtClean="0"/>
              <a:t>pipeline</a:t>
            </a:r>
            <a:endParaRPr lang="en-US" sz="16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70" y="1059540"/>
            <a:ext cx="3257105" cy="3173659"/>
          </a:xfrm>
          <a:prstGeom prst="rect">
            <a:avLst/>
          </a:prstGeom>
        </p:spPr>
      </p:pic>
    </p:spTree>
    <p:extLst>
      <p:ext uri="{BB962C8B-B14F-4D97-AF65-F5344CB8AC3E}">
        <p14:creationId xmlns:p14="http://schemas.microsoft.com/office/powerpoint/2010/main" val="3700431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err="1" smtClean="0"/>
              <a:t>MyThaiStar</a:t>
            </a:r>
            <a:r>
              <a:rPr lang="en-US" dirty="0" smtClean="0"/>
              <a:t> – the new digital restaurant</a:t>
            </a:r>
            <a:endParaRPr lang="en-US" dirty="0"/>
          </a:p>
        </p:txBody>
      </p:sp>
      <p:sp>
        <p:nvSpPr>
          <p:cNvPr id="5" name="Marcador de contenido 4"/>
          <p:cNvSpPr>
            <a:spLocks noGrp="1"/>
          </p:cNvSpPr>
          <p:nvPr>
            <p:ph type="body" idx="1"/>
          </p:nvPr>
        </p:nvSpPr>
        <p:spPr>
          <a:xfrm>
            <a:off x="449100" y="1005475"/>
            <a:ext cx="4482950" cy="3322200"/>
          </a:xfrm>
        </p:spPr>
        <p:txBody>
          <a:bodyPr/>
          <a:lstStyle/>
          <a:p>
            <a:r>
              <a:rPr lang="en-GB" sz="1400" dirty="0" err="1" smtClean="0"/>
              <a:t>MyThaiStar</a:t>
            </a:r>
            <a:r>
              <a:rPr lang="en-GB" sz="1400" dirty="0" smtClean="0"/>
              <a:t> – the new </a:t>
            </a:r>
            <a:r>
              <a:rPr lang="en-GB" sz="1400" dirty="0" err="1" smtClean="0"/>
              <a:t>devonfw</a:t>
            </a:r>
            <a:r>
              <a:rPr lang="en-GB" sz="1400" dirty="0" smtClean="0"/>
              <a:t> example application – has been </a:t>
            </a:r>
            <a:r>
              <a:rPr lang="en-GB" sz="1400" dirty="0" err="1" smtClean="0"/>
              <a:t>relaunched</a:t>
            </a:r>
            <a:r>
              <a:rPr lang="en-GB" sz="1400" dirty="0" smtClean="0"/>
              <a:t> Q3 2016 as pure community activity. Contribution is open for everyone inside </a:t>
            </a:r>
            <a:r>
              <a:rPr lang="en-GB" sz="1400" dirty="0" err="1" smtClean="0"/>
              <a:t>Capgemini</a:t>
            </a:r>
            <a:r>
              <a:rPr lang="en-GB" sz="1400" dirty="0" smtClean="0"/>
              <a:t>.</a:t>
            </a:r>
          </a:p>
          <a:p>
            <a:endParaRPr lang="en-US" sz="1400" dirty="0" smtClean="0"/>
          </a:p>
          <a:p>
            <a:r>
              <a:rPr lang="en-GB" sz="1400" dirty="0" smtClean="0"/>
              <a:t>The new example still sticks to the domain of restaurants but now the customer who visit the restaurant is the main actor.</a:t>
            </a:r>
          </a:p>
          <a:p>
            <a:endParaRPr lang="en-GB" sz="1400" dirty="0" smtClean="0"/>
          </a:p>
          <a:p>
            <a:r>
              <a:rPr lang="en-US" sz="1400" dirty="0" smtClean="0"/>
              <a:t>All new features are easy to understand, follow the KISS-principle and are independent from any business domain (everyone understand it as everyone has visited a </a:t>
            </a:r>
          </a:p>
          <a:p>
            <a:r>
              <a:rPr lang="en-US" sz="1400" dirty="0" smtClean="0"/>
              <a:t>restaurant before). </a:t>
            </a:r>
          </a:p>
          <a:p>
            <a:endParaRPr lang="en-US" sz="1400" dirty="0" smtClean="0"/>
          </a:p>
          <a:p>
            <a:r>
              <a:rPr lang="en-US" sz="1400" dirty="0" smtClean="0"/>
              <a:t>By diving into this example you’ll learn how to apply </a:t>
            </a:r>
            <a:r>
              <a:rPr lang="en-US" sz="1400" dirty="0" err="1" smtClean="0"/>
              <a:t>devon</a:t>
            </a:r>
            <a:r>
              <a:rPr lang="en-US" sz="1400" dirty="0" smtClean="0"/>
              <a:t> for your projects and you’ll gain knowledge about several best practices how to do it.</a:t>
            </a:r>
          </a:p>
          <a:p>
            <a:endParaRPr lang="en-US" sz="1400" dirty="0"/>
          </a:p>
        </p:txBody>
      </p:sp>
      <p:sp>
        <p:nvSpPr>
          <p:cNvPr id="6" name="Marcador de contenido 4"/>
          <p:cNvSpPr txBox="1">
            <a:spLocks/>
          </p:cNvSpPr>
          <p:nvPr/>
        </p:nvSpPr>
        <p:spPr>
          <a:xfrm>
            <a:off x="4970813" y="789558"/>
            <a:ext cx="3861785" cy="2495135"/>
          </a:xfrm>
          <a:prstGeom prst="rect">
            <a:avLst/>
          </a:prstGeom>
        </p:spPr>
        <p:txBody>
          <a:bodyPr lIns="77871" tIns="38935" rIns="77871" bIns="38935"/>
          <a:lstStyle>
            <a:lvl1pPr marL="342900" indent="-342900" algn="l" defTabSz="914400" rtl="0" eaLnBrk="1" latinLnBrk="0" hangingPunct="1">
              <a:spcBef>
                <a:spcPct val="20000"/>
              </a:spcBef>
              <a:buClr>
                <a:srgbClr val="009BCC"/>
              </a:buClr>
              <a:buFont typeface="Wingdings" pitchFamily="2" charset="2"/>
              <a:buChar char="§"/>
              <a:defRPr sz="18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
                <a:srgbClr val="009BCC"/>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009BCC"/>
              </a:buClr>
              <a:buFont typeface="Arial" pitchFamily="34" charset="0"/>
              <a:buChar char="•"/>
              <a:defRPr sz="1400" kern="1200">
                <a:solidFill>
                  <a:schemeClr val="tx1"/>
                </a:solidFill>
                <a:latin typeface="+mn-lt"/>
                <a:ea typeface="+mn-ea"/>
                <a:cs typeface="+mn-cs"/>
              </a:defRPr>
            </a:lvl3pPr>
            <a:lvl4pPr marL="1600200" indent="-228600" algn="l" defTabSz="914400" rtl="0" eaLnBrk="1" latinLnBrk="0" hangingPunct="1">
              <a:spcBef>
                <a:spcPct val="20000"/>
              </a:spcBef>
              <a:buClr>
                <a:srgbClr val="009BCC"/>
              </a:buClr>
              <a:buFont typeface="Arial" pitchFamily="34" charset="0"/>
              <a:buChar char="–"/>
              <a:defRPr sz="1200" kern="1200">
                <a:solidFill>
                  <a:schemeClr val="tx1"/>
                </a:solidFill>
                <a:latin typeface="+mn-lt"/>
                <a:ea typeface="+mn-ea"/>
                <a:cs typeface="+mn-cs"/>
              </a:defRPr>
            </a:lvl4pPr>
            <a:lvl5pPr marL="2057400" indent="-228600" algn="l" defTabSz="914400" rtl="0" eaLnBrk="1" latinLnBrk="0" hangingPunct="1">
              <a:spcBef>
                <a:spcPct val="20000"/>
              </a:spcBef>
              <a:buClr>
                <a:srgbClr val="009BCC"/>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s-ES" sz="1400" dirty="0" smtClean="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318" y="3075820"/>
            <a:ext cx="1672232" cy="13681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60" y="1131550"/>
            <a:ext cx="3528490" cy="19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60" y="3094745"/>
            <a:ext cx="1800250" cy="1349265"/>
          </a:xfrm>
          <a:prstGeom prst="rect">
            <a:avLst/>
          </a:prstGeom>
        </p:spPr>
      </p:pic>
    </p:spTree>
    <p:extLst>
      <p:ext uri="{BB962C8B-B14F-4D97-AF65-F5344CB8AC3E}">
        <p14:creationId xmlns:p14="http://schemas.microsoft.com/office/powerpoint/2010/main" val="2427668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Browse </a:t>
            </a:r>
            <a:r>
              <a:rPr lang="de-DE" dirty="0" err="1" smtClean="0"/>
              <a:t>the</a:t>
            </a:r>
            <a:r>
              <a:rPr lang="de-DE" dirty="0" smtClean="0"/>
              <a:t> Digital Menu</a:t>
            </a:r>
            <a:endParaRPr lang="en-US" dirty="0"/>
          </a:p>
        </p:txBody>
      </p:sp>
      <p:sp>
        <p:nvSpPr>
          <p:cNvPr id="4" name="Rectangle 3"/>
          <p:cNvSpPr/>
          <p:nvPr/>
        </p:nvSpPr>
        <p:spPr>
          <a:xfrm>
            <a:off x="849741" y="1552601"/>
            <a:ext cx="3921666" cy="267537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Order your dish before visiting the restaurant and reduce your waiting time.</a:t>
            </a:r>
          </a:p>
          <a:p>
            <a:pPr marL="243349" indent="-243349">
              <a:buFont typeface="Arial" panose="020B0604020202020204" pitchFamily="34" charset="0"/>
              <a:buChar char="•"/>
            </a:pPr>
            <a:r>
              <a:rPr lang="en-US" dirty="0" smtClean="0"/>
              <a:t>Use a filter to find your favorite dish, decide which meat you like and order it easy before you visit.</a:t>
            </a:r>
          </a:p>
        </p:txBody>
      </p:sp>
      <p:sp>
        <p:nvSpPr>
          <p:cNvPr id="11" name="TextBox 10"/>
          <p:cNvSpPr txBox="1"/>
          <p:nvPr/>
        </p:nvSpPr>
        <p:spPr>
          <a:xfrm>
            <a:off x="849747" y="1275604"/>
            <a:ext cx="3921667" cy="371018"/>
          </a:xfrm>
          <a:prstGeom prst="rect">
            <a:avLst/>
          </a:prstGeom>
          <a:solidFill>
            <a:srgbClr val="02B9EF"/>
          </a:solidFill>
        </p:spPr>
        <p:txBody>
          <a:bodyPr wrap="square" lIns="77871" tIns="38935" rIns="77871" bIns="38935" rtlCol="0">
            <a:spAutoFit/>
          </a:bodyPr>
          <a:lstStyle/>
          <a:p>
            <a:pPr algn="ctr"/>
            <a:r>
              <a:rPr lang="de-DE" sz="1900" b="1" dirty="0" smtClean="0">
                <a:solidFill>
                  <a:schemeClr val="bg1"/>
                </a:solidFill>
              </a:rPr>
              <a:t>Digital Menu</a:t>
            </a:r>
            <a:endParaRPr lang="en-US" sz="1900"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13" y="1275570"/>
            <a:ext cx="3189657" cy="2952410"/>
          </a:xfrm>
          <a:prstGeom prst="rect">
            <a:avLst/>
          </a:prstGeom>
        </p:spPr>
      </p:pic>
    </p:spTree>
    <p:extLst>
      <p:ext uri="{BB962C8B-B14F-4D97-AF65-F5344CB8AC3E}">
        <p14:creationId xmlns:p14="http://schemas.microsoft.com/office/powerpoint/2010/main" val="1009759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a:t>
            </a:r>
            <a:r>
              <a:rPr lang="de-DE" dirty="0" err="1" smtClean="0"/>
              <a:t>Invite</a:t>
            </a:r>
            <a:r>
              <a:rPr lang="de-DE" dirty="0" smtClean="0"/>
              <a:t> </a:t>
            </a:r>
            <a:r>
              <a:rPr lang="de-DE" dirty="0" err="1" smtClean="0"/>
              <a:t>your</a:t>
            </a:r>
            <a:r>
              <a:rPr lang="de-DE" dirty="0" smtClean="0"/>
              <a:t> </a:t>
            </a:r>
            <a:r>
              <a:rPr lang="de-DE" dirty="0" err="1" smtClean="0"/>
              <a:t>Friends</a:t>
            </a:r>
            <a:endParaRPr lang="en-US" dirty="0"/>
          </a:p>
        </p:txBody>
      </p:sp>
      <p:sp>
        <p:nvSpPr>
          <p:cNvPr id="4" name="Rectangle 3"/>
          <p:cNvSpPr/>
          <p:nvPr/>
        </p:nvSpPr>
        <p:spPr>
          <a:xfrm>
            <a:off x="849741" y="1768631"/>
            <a:ext cx="3921666" cy="231532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You don’t know how many guests you expect? The use our new Invite your friend feature. Just enter your friends email address of potential guests.</a:t>
            </a:r>
          </a:p>
          <a:p>
            <a:pPr marL="243349" indent="-243349">
              <a:buFont typeface="Arial" panose="020B0604020202020204" pitchFamily="34" charset="0"/>
              <a:buChar char="•"/>
            </a:pPr>
            <a:r>
              <a:rPr lang="en-US" dirty="0" smtClean="0"/>
              <a:t>Everyone receives an invite and according to their answer the system will book the table automatically – with the right number of guests!</a:t>
            </a:r>
          </a:p>
        </p:txBody>
      </p:sp>
      <p:sp>
        <p:nvSpPr>
          <p:cNvPr id="11" name="TextBox 10"/>
          <p:cNvSpPr txBox="1"/>
          <p:nvPr/>
        </p:nvSpPr>
        <p:spPr>
          <a:xfrm>
            <a:off x="849746" y="1491634"/>
            <a:ext cx="3921667" cy="371018"/>
          </a:xfrm>
          <a:prstGeom prst="rect">
            <a:avLst/>
          </a:prstGeom>
          <a:solidFill>
            <a:srgbClr val="02B9EF"/>
          </a:solidFill>
        </p:spPr>
        <p:txBody>
          <a:bodyPr wrap="square" lIns="77871" tIns="38935" rIns="77871" bIns="38935" rtlCol="0">
            <a:spAutoFit/>
          </a:bodyPr>
          <a:lstStyle/>
          <a:p>
            <a:pPr algn="ctr"/>
            <a:r>
              <a:rPr lang="de-DE" sz="1900" b="1" dirty="0" err="1" smtClean="0">
                <a:solidFill>
                  <a:schemeClr val="bg1"/>
                </a:solidFill>
              </a:rPr>
              <a:t>Invite</a:t>
            </a:r>
            <a:r>
              <a:rPr lang="de-DE" sz="1900" b="1" dirty="0" smtClean="0">
                <a:solidFill>
                  <a:schemeClr val="bg1"/>
                </a:solidFill>
              </a:rPr>
              <a:t> </a:t>
            </a:r>
            <a:r>
              <a:rPr lang="de-DE" sz="1900" b="1" dirty="0" err="1" smtClean="0">
                <a:solidFill>
                  <a:schemeClr val="bg1"/>
                </a:solidFill>
              </a:rPr>
              <a:t>friends</a:t>
            </a:r>
            <a:endParaRPr lang="en-US" sz="1900" b="1"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20" y="1491601"/>
            <a:ext cx="3600500" cy="2594740"/>
          </a:xfrm>
          <a:prstGeom prst="rect">
            <a:avLst/>
          </a:prstGeom>
        </p:spPr>
      </p:pic>
    </p:spTree>
    <p:extLst>
      <p:ext uri="{BB962C8B-B14F-4D97-AF65-F5344CB8AC3E}">
        <p14:creationId xmlns:p14="http://schemas.microsoft.com/office/powerpoint/2010/main" val="3047291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p:cNvSpPr txBox="1">
            <a:spLocks/>
          </p:cNvSpPr>
          <p:nvPr/>
        </p:nvSpPr>
        <p:spPr>
          <a:xfrm>
            <a:off x="1542197" y="464907"/>
            <a:ext cx="7099395" cy="760794"/>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dirty="0" smtClean="0">
                <a:solidFill>
                  <a:schemeClr val="tx1"/>
                </a:solidFill>
              </a:rPr>
              <a:t>Use standards to heal the “Not invented here syndrome”* </a:t>
            </a:r>
            <a:br>
              <a:rPr lang="en-US" dirty="0" smtClean="0">
                <a:solidFill>
                  <a:schemeClr val="tx1"/>
                </a:solidFill>
              </a:rPr>
            </a:br>
            <a:r>
              <a:rPr lang="en-US" dirty="0" smtClean="0">
                <a:solidFill>
                  <a:schemeClr val="tx1"/>
                </a:solidFill>
              </a:rPr>
              <a:t>that is very common among architects and engineers</a:t>
            </a:r>
            <a:endParaRPr lang="en-US" dirty="0">
              <a:solidFill>
                <a:schemeClr val="tx1"/>
              </a:solidFill>
            </a:endParaRPr>
          </a:p>
        </p:txBody>
      </p:sp>
      <p:sp>
        <p:nvSpPr>
          <p:cNvPr id="5" name="TextBox 7"/>
          <p:cNvSpPr txBox="1"/>
          <p:nvPr/>
        </p:nvSpPr>
        <p:spPr>
          <a:xfrm>
            <a:off x="1123988" y="4319996"/>
            <a:ext cx="2247731" cy="196208"/>
          </a:xfrm>
          <a:prstGeom prst="rect">
            <a:avLst/>
          </a:prstGeom>
          <a:noFill/>
        </p:spPr>
        <p:txBody>
          <a:bodyPr wrap="none" rtlCol="0">
            <a:spAutoFit/>
          </a:bodyPr>
          <a:lstStyle/>
          <a:p>
            <a:pPr>
              <a:lnSpc>
                <a:spcPct val="90000"/>
              </a:lnSpc>
            </a:pPr>
            <a:r>
              <a:rPr lang="en-GB" sz="750" dirty="0"/>
              <a:t>* https://en.wikipedia.org/wiki/Not_invented_here</a:t>
            </a:r>
          </a:p>
        </p:txBody>
      </p:sp>
      <p:sp>
        <p:nvSpPr>
          <p:cNvPr id="6" name="Rectangle 16"/>
          <p:cNvSpPr>
            <a:spLocks/>
          </p:cNvSpPr>
          <p:nvPr>
            <p:custDataLst>
              <p:tags r:id="rId1"/>
            </p:custDataLst>
          </p:nvPr>
        </p:nvSpPr>
        <p:spPr>
          <a:xfrm>
            <a:off x="1682312" y="1264726"/>
            <a:ext cx="5886818" cy="162022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535781" fontAlgn="base">
              <a:buNone/>
            </a:pPr>
            <a:r>
              <a:rPr lang="en-US" sz="1200" dirty="0">
                <a:latin typeface="Arial" charset="0"/>
              </a:rPr>
              <a:t>Capgemini has strong JEE architects, but often they start re-inventing the wheel on </a:t>
            </a:r>
          </a:p>
          <a:p>
            <a:pPr lvl="1" defTabSz="535781" fontAlgn="base"/>
            <a:r>
              <a:rPr lang="en-US" sz="1200" dirty="0">
                <a:latin typeface="Arial" charset="0"/>
              </a:rPr>
              <a:t>Technical Architecture</a:t>
            </a:r>
          </a:p>
          <a:p>
            <a:pPr lvl="1" defTabSz="535781" fontAlgn="base"/>
            <a:r>
              <a:rPr lang="en-US" sz="1200" dirty="0">
                <a:latin typeface="Arial" charset="0"/>
              </a:rPr>
              <a:t>Technology Stack</a:t>
            </a:r>
          </a:p>
          <a:p>
            <a:pPr lvl="1" defTabSz="535781" fontAlgn="base"/>
            <a:r>
              <a:rPr lang="en-US" sz="1200" dirty="0">
                <a:latin typeface="Arial" charset="0"/>
              </a:rPr>
              <a:t>Code Style</a:t>
            </a:r>
          </a:p>
          <a:p>
            <a:pPr lvl="1" defTabSz="535781" fontAlgn="base"/>
            <a:r>
              <a:rPr lang="en-US" sz="1200" dirty="0">
                <a:latin typeface="Arial" charset="0"/>
              </a:rPr>
              <a:t>Software Engineering Process</a:t>
            </a:r>
          </a:p>
          <a:p>
            <a:pPr lvl="1" defTabSz="535781" fontAlgn="base"/>
            <a:r>
              <a:rPr lang="en-US" sz="1200" dirty="0">
                <a:latin typeface="Arial" charset="0"/>
              </a:rPr>
              <a:t>Building Blocks</a:t>
            </a:r>
          </a:p>
          <a:p>
            <a:pPr lvl="1" defTabSz="535781" fontAlgn="base"/>
            <a:r>
              <a:rPr lang="en-US" sz="1200" dirty="0">
                <a:latin typeface="Arial" charset="0"/>
              </a:rPr>
              <a:t>Integration of technical components</a:t>
            </a:r>
          </a:p>
          <a:p>
            <a:pPr lvl="1" defTabSz="535781" fontAlgn="base">
              <a:buFont typeface="Wingdings"/>
              <a:buChar char="à"/>
            </a:pPr>
            <a:r>
              <a:rPr lang="en-US" sz="1200" dirty="0">
                <a:latin typeface="Arial" charset="0"/>
                <a:sym typeface="Wingdings" pitchFamily="2" charset="2"/>
              </a:rPr>
              <a:t>Stop creating new wheels for logger, service-framework, </a:t>
            </a:r>
            <a:r>
              <a:rPr lang="en-US" sz="1200" dirty="0" err="1">
                <a:latin typeface="Arial" charset="0"/>
                <a:sym typeface="Wingdings" pitchFamily="2" charset="2"/>
              </a:rPr>
              <a:t>historization</a:t>
            </a:r>
            <a:r>
              <a:rPr lang="en-US" sz="1200" dirty="0">
                <a:latin typeface="Arial" charset="0"/>
                <a:sym typeface="Wingdings" pitchFamily="2" charset="2"/>
              </a:rPr>
              <a:t>, etc.</a:t>
            </a:r>
          </a:p>
          <a:p>
            <a:pPr lvl="1" defTabSz="535781" fontAlgn="base">
              <a:buNone/>
            </a:pPr>
            <a:endParaRPr lang="en-US" sz="1200" dirty="0">
              <a:latin typeface="Arial" charset="0"/>
            </a:endParaRPr>
          </a:p>
          <a:p>
            <a:pPr lvl="1" defTabSz="535781" fontAlgn="base">
              <a:buNone/>
            </a:pPr>
            <a:endParaRPr lang="en-US" sz="1200" dirty="0">
              <a:latin typeface="Arial" charset="0"/>
            </a:endParaRPr>
          </a:p>
          <a:p>
            <a:pPr lvl="1" defTabSz="535781" fontAlgn="base"/>
            <a:endParaRPr lang="en-US" sz="1200" dirty="0">
              <a:latin typeface="Arial" charset="0"/>
            </a:endParaRPr>
          </a:p>
        </p:txBody>
      </p:sp>
      <p:pic>
        <p:nvPicPr>
          <p:cNvPr id="7" name="Picture 2" descr="C:\Users\thihe\Pictures\Logos\wheels.jpg"/>
          <p:cNvPicPr>
            <a:picLocks noChangeAspect="1" noChangeArrowheads="1"/>
          </p:cNvPicPr>
          <p:nvPr/>
        </p:nvPicPr>
        <p:blipFill>
          <a:blip r:embed="rId3" cstate="print"/>
          <a:srcRect/>
          <a:stretch>
            <a:fillRect/>
          </a:stretch>
        </p:blipFill>
        <p:spPr bwMode="auto">
          <a:xfrm>
            <a:off x="2415654" y="3007165"/>
            <a:ext cx="4420134" cy="1263045"/>
          </a:xfrm>
          <a:prstGeom prst="rect">
            <a:avLst/>
          </a:prstGeom>
          <a:noFill/>
        </p:spPr>
      </p:pic>
      <p:sp>
        <p:nvSpPr>
          <p:cNvPr id="8" name="TextBox 9"/>
          <p:cNvSpPr txBox="1"/>
          <p:nvPr/>
        </p:nvSpPr>
        <p:spPr>
          <a:xfrm rot="19759080">
            <a:off x="6312547" y="2079603"/>
            <a:ext cx="1285929" cy="237757"/>
          </a:xfrm>
          <a:prstGeom prst="rect">
            <a:avLst/>
          </a:prstGeom>
          <a:noFill/>
        </p:spPr>
        <p:txBody>
          <a:bodyPr wrap="none" rtlCol="0">
            <a:spAutoFit/>
          </a:bodyPr>
          <a:lstStyle/>
          <a:p>
            <a:pPr>
              <a:lnSpc>
                <a:spcPct val="90000"/>
              </a:lnSpc>
            </a:pPr>
            <a:r>
              <a:rPr lang="en-GB" sz="1050" b="1" dirty="0">
                <a:solidFill>
                  <a:srgbClr val="00B0F0"/>
                </a:solidFill>
              </a:rPr>
              <a:t>Across countries</a:t>
            </a:r>
          </a:p>
        </p:txBody>
      </p:sp>
      <p:sp>
        <p:nvSpPr>
          <p:cNvPr id="9"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10" name="Shape 209" descr="devonfw-Logo-white.png"/>
          <p:cNvPicPr preferRelativeResize="0"/>
          <p:nvPr/>
        </p:nvPicPr>
        <p:blipFill>
          <a:blip r:embed="rId4">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796922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MyThaiStar</a:t>
            </a:r>
            <a:r>
              <a:rPr lang="de-DE" dirty="0" smtClean="0"/>
              <a:t> Digital Feature - Rate </a:t>
            </a:r>
            <a:r>
              <a:rPr lang="de-DE" dirty="0" err="1" smtClean="0"/>
              <a:t>your</a:t>
            </a:r>
            <a:r>
              <a:rPr lang="de-DE" dirty="0" smtClean="0"/>
              <a:t> </a:t>
            </a:r>
            <a:r>
              <a:rPr lang="de-DE" dirty="0" err="1" smtClean="0"/>
              <a:t>menu</a:t>
            </a:r>
            <a:r>
              <a:rPr lang="de-DE" dirty="0" smtClean="0"/>
              <a:t> </a:t>
            </a:r>
            <a:r>
              <a:rPr lang="de-DE" dirty="0" err="1" smtClean="0"/>
              <a:t>using</a:t>
            </a:r>
            <a:r>
              <a:rPr lang="de-DE" dirty="0" smtClean="0"/>
              <a:t> </a:t>
            </a:r>
            <a:r>
              <a:rPr lang="de-DE" dirty="0" err="1" smtClean="0"/>
              <a:t>Twitter</a:t>
            </a:r>
            <a:endParaRPr lang="en-US" dirty="0"/>
          </a:p>
        </p:txBody>
      </p:sp>
      <p:sp>
        <p:nvSpPr>
          <p:cNvPr id="8" name="Rectangle 7"/>
          <p:cNvSpPr/>
          <p:nvPr/>
        </p:nvSpPr>
        <p:spPr>
          <a:xfrm>
            <a:off x="821165" y="1851650"/>
            <a:ext cx="4016717" cy="1775229"/>
          </a:xfrm>
          <a:prstGeom prst="rect">
            <a:avLst/>
          </a:prstGeom>
          <a:solidFill>
            <a:srgbClr val="02B9EF"/>
          </a:solidFill>
          <a:ln>
            <a:noFill/>
          </a:ln>
        </p:spPr>
        <p:style>
          <a:lnRef idx="2">
            <a:schemeClr val="accent1">
              <a:shade val="50000"/>
            </a:schemeClr>
          </a:lnRef>
          <a:fillRef idx="1">
            <a:schemeClr val="accent1"/>
          </a:fillRef>
          <a:effectRef idx="0">
            <a:schemeClr val="accent1"/>
          </a:effectRef>
          <a:fontRef idx="minor">
            <a:schemeClr val="lt1"/>
          </a:fontRef>
        </p:style>
        <p:txBody>
          <a:bodyPr lIns="77871" tIns="38935" rIns="77871" bIns="38935" rtlCol="0" anchor="ctr"/>
          <a:lstStyle/>
          <a:p>
            <a:pPr marL="243349" indent="-243349">
              <a:buFont typeface="Arial" panose="020B0604020202020204" pitchFamily="34" charset="0"/>
              <a:buChar char="•"/>
            </a:pPr>
            <a:r>
              <a:rPr lang="en-US" dirty="0" smtClean="0"/>
              <a:t>Give us feedback after you have visited us. By integrating twitter in our rating system you only need a twitter account to give us feedback or to add you favorite dished to your favorite list.</a:t>
            </a:r>
          </a:p>
          <a:p>
            <a:pPr marL="243349" indent="-243349">
              <a:buFont typeface="Arial" panose="020B0604020202020204" pitchFamily="34" charset="0"/>
              <a:buChar char="•"/>
            </a:pPr>
            <a:r>
              <a:rPr lang="en-US" dirty="0" smtClean="0"/>
              <a:t>Further you can read other comments from other guest to find some new, delicious food for your visit.</a:t>
            </a:r>
            <a:endParaRPr lang="en-US" dirty="0"/>
          </a:p>
        </p:txBody>
      </p:sp>
      <p:sp>
        <p:nvSpPr>
          <p:cNvPr id="13" name="TextBox 12"/>
          <p:cNvSpPr txBox="1"/>
          <p:nvPr/>
        </p:nvSpPr>
        <p:spPr>
          <a:xfrm>
            <a:off x="821164" y="1491634"/>
            <a:ext cx="4016717" cy="371018"/>
          </a:xfrm>
          <a:prstGeom prst="rect">
            <a:avLst/>
          </a:prstGeom>
          <a:solidFill>
            <a:srgbClr val="02B9EF"/>
          </a:solidFill>
        </p:spPr>
        <p:txBody>
          <a:bodyPr wrap="square" lIns="77871" tIns="38935" rIns="77871" bIns="38935" rtlCol="0">
            <a:spAutoFit/>
          </a:bodyPr>
          <a:lstStyle/>
          <a:p>
            <a:pPr algn="ctr"/>
            <a:r>
              <a:rPr lang="en-US" sz="1900" b="1" dirty="0" smtClean="0">
                <a:solidFill>
                  <a:schemeClr val="bg1"/>
                </a:solidFill>
              </a:rPr>
              <a:t>Rate menu by Twitter</a:t>
            </a:r>
            <a:endParaRPr lang="en-US" sz="1900" b="1" dirty="0">
              <a:solidFill>
                <a:schemeClr val="bg1"/>
              </a:solidFill>
            </a:endParaRPr>
          </a:p>
        </p:txBody>
      </p:sp>
      <p:pic>
        <p:nvPicPr>
          <p:cNvPr id="9" name="Picture 8" descr="C:\devonFW\Git\devon-methodology\ideation\MyThaiStar\screens\RATE DINER.png"/>
          <p:cNvPicPr/>
          <p:nvPr/>
        </p:nvPicPr>
        <p:blipFill>
          <a:blip r:embed="rId2" cstate="print"/>
          <a:srcRect/>
          <a:stretch>
            <a:fillRect/>
          </a:stretch>
        </p:blipFill>
        <p:spPr bwMode="auto">
          <a:xfrm>
            <a:off x="4837880" y="1491630"/>
            <a:ext cx="3334620" cy="2160270"/>
          </a:xfrm>
          <a:prstGeom prst="rect">
            <a:avLst/>
          </a:prstGeom>
          <a:noFill/>
        </p:spPr>
      </p:pic>
    </p:spTree>
    <p:extLst>
      <p:ext uri="{BB962C8B-B14F-4D97-AF65-F5344CB8AC3E}">
        <p14:creationId xmlns:p14="http://schemas.microsoft.com/office/powerpoint/2010/main" val="935075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49100" y="0"/>
            <a:ext cx="8494500" cy="591300"/>
          </a:xfrm>
          <a:prstGeom prst="rect">
            <a:avLst/>
          </a:prstGeom>
        </p:spPr>
        <p:txBody>
          <a:bodyPr lIns="91372" tIns="91372" rIns="91372" bIns="91372" anchor="ctr" anchorCtr="0">
            <a:noAutofit/>
          </a:bodyPr>
          <a:lstStyle/>
          <a:p>
            <a:r>
              <a:rPr lang="en-GB" dirty="0"/>
              <a:t>Technology </a:t>
            </a:r>
          </a:p>
        </p:txBody>
      </p:sp>
      <p:sp>
        <p:nvSpPr>
          <p:cNvPr id="569" name="Shape 569"/>
          <p:cNvSpPr txBox="1">
            <a:spLocks noGrp="1"/>
          </p:cNvSpPr>
          <p:nvPr>
            <p:ph type="body" idx="1"/>
          </p:nvPr>
        </p:nvSpPr>
        <p:spPr>
          <a:xfrm>
            <a:off x="449100" y="1005475"/>
            <a:ext cx="3223500" cy="3734100"/>
          </a:xfrm>
          <a:prstGeom prst="rect">
            <a:avLst/>
          </a:prstGeom>
        </p:spPr>
        <p:txBody>
          <a:bodyPr lIns="91372" tIns="91372" rIns="91372" bIns="91372" anchor="t" anchorCtr="0">
            <a:noAutofit/>
          </a:bodyPr>
          <a:lstStyle/>
          <a:p>
            <a:r>
              <a:rPr lang="en-GB" sz="1400" b="1" dirty="0">
                <a:solidFill>
                  <a:srgbClr val="02B9EF"/>
                </a:solidFill>
              </a:rPr>
              <a:t>FRONTEND</a:t>
            </a:r>
          </a:p>
          <a:p>
            <a:endParaRPr sz="1400" b="1" dirty="0"/>
          </a:p>
          <a:p>
            <a:pPr marL="456940" indent="-304627"/>
            <a:r>
              <a:rPr lang="en-GB" sz="1200" b="1" dirty="0"/>
              <a:t>Angular 2</a:t>
            </a:r>
            <a:r>
              <a:rPr lang="en-GB" sz="1200" dirty="0"/>
              <a:t> or greater</a:t>
            </a:r>
          </a:p>
          <a:p>
            <a:pPr marL="913880" lvl="1" indent="-304627"/>
            <a:r>
              <a:rPr lang="en-GB" sz="1200" b="1" dirty="0" err="1"/>
              <a:t>TypeScript</a:t>
            </a:r>
            <a:endParaRPr lang="en-GB" sz="1200" b="1" dirty="0"/>
          </a:p>
          <a:p>
            <a:pPr marL="913880" lvl="1" indent="-304627"/>
            <a:r>
              <a:rPr lang="en-GB" sz="1200" b="1" dirty="0"/>
              <a:t>Angular CLI</a:t>
            </a:r>
          </a:p>
          <a:p>
            <a:pPr marL="1370820" lvl="2" indent="-304627"/>
            <a:r>
              <a:rPr lang="en-GB" sz="1200" b="1" dirty="0" err="1"/>
              <a:t>Webpack</a:t>
            </a:r>
            <a:r>
              <a:rPr lang="en-GB" sz="1200" b="1" dirty="0"/>
              <a:t> </a:t>
            </a:r>
            <a:r>
              <a:rPr lang="en-GB" sz="1200" dirty="0"/>
              <a:t>included.</a:t>
            </a:r>
          </a:p>
          <a:p>
            <a:pPr marL="1370820" lvl="2" indent="-304627"/>
            <a:r>
              <a:rPr lang="en-GB" sz="1200" b="1" dirty="0"/>
              <a:t>Karma </a:t>
            </a:r>
            <a:r>
              <a:rPr lang="en-GB" sz="1200" dirty="0"/>
              <a:t>testing framework.</a:t>
            </a:r>
          </a:p>
          <a:p>
            <a:pPr marL="456940" indent="-304627"/>
            <a:r>
              <a:rPr lang="en-GB" sz="1200" b="1" dirty="0"/>
              <a:t>Material design</a:t>
            </a:r>
          </a:p>
          <a:p>
            <a:pPr marL="913880" lvl="1" indent="-304627"/>
            <a:r>
              <a:rPr lang="en-GB" sz="1200" dirty="0"/>
              <a:t>Angular 2 components</a:t>
            </a:r>
          </a:p>
          <a:p>
            <a:pPr marL="913880" lvl="1" indent="-304627"/>
            <a:r>
              <a:rPr lang="en-GB" sz="1200" u="sng" dirty="0">
                <a:solidFill>
                  <a:schemeClr val="hlink"/>
                </a:solidFill>
                <a:hlinkClick r:id="rId3"/>
              </a:rPr>
              <a:t>https://material.angular.io/</a:t>
            </a:r>
            <a:r>
              <a:rPr lang="en-GB" sz="1200" dirty="0"/>
              <a:t> </a:t>
            </a:r>
          </a:p>
          <a:p>
            <a:pPr marL="913880" lvl="1" indent="-304627"/>
            <a:r>
              <a:rPr lang="en-GB" sz="1200" b="1" dirty="0"/>
              <a:t>Covalent </a:t>
            </a:r>
            <a:r>
              <a:rPr lang="en-GB" sz="1200" dirty="0"/>
              <a:t>framework </a:t>
            </a:r>
            <a:r>
              <a:rPr lang="en-GB" sz="1200" u="sng" dirty="0">
                <a:solidFill>
                  <a:schemeClr val="hlink"/>
                </a:solidFill>
                <a:hlinkClick r:id="rId4"/>
              </a:rPr>
              <a:t>https://teradata.github.io/covalent/#/</a:t>
            </a:r>
            <a:r>
              <a:rPr lang="en-GB" sz="1200" dirty="0"/>
              <a:t> </a:t>
            </a:r>
          </a:p>
          <a:p>
            <a:pPr marL="456940" indent="-304627"/>
            <a:r>
              <a:rPr lang="en-GB" sz="1200" b="1" dirty="0"/>
              <a:t>SASS</a:t>
            </a:r>
          </a:p>
          <a:p>
            <a:pPr marL="913880" lvl="1" indent="-304627"/>
            <a:r>
              <a:rPr lang="en-GB" sz="1200" dirty="0"/>
              <a:t>Integrated with Angular CLI in application configuration by default. </a:t>
            </a:r>
          </a:p>
          <a:p>
            <a:pPr marL="456940" indent="-304627"/>
            <a:r>
              <a:rPr lang="en-GB" sz="1200" b="1" dirty="0"/>
              <a:t>IDE</a:t>
            </a:r>
          </a:p>
          <a:p>
            <a:pPr marL="913880" lvl="1" indent="-304627"/>
            <a:r>
              <a:rPr lang="en-GB" sz="1200" b="1" dirty="0"/>
              <a:t>VS Code</a:t>
            </a:r>
          </a:p>
        </p:txBody>
      </p:sp>
      <p:sp>
        <p:nvSpPr>
          <p:cNvPr id="570" name="Shape 570"/>
          <p:cNvSpPr txBox="1">
            <a:spLocks noGrp="1"/>
          </p:cNvSpPr>
          <p:nvPr>
            <p:ph type="body" idx="2"/>
          </p:nvPr>
        </p:nvSpPr>
        <p:spPr>
          <a:xfrm>
            <a:off x="4528200" y="1005475"/>
            <a:ext cx="3088800" cy="3734100"/>
          </a:xfrm>
          <a:prstGeom prst="rect">
            <a:avLst/>
          </a:prstGeom>
        </p:spPr>
        <p:txBody>
          <a:bodyPr lIns="91372" tIns="91372" rIns="91372" bIns="91372" anchor="t" anchorCtr="0">
            <a:noAutofit/>
          </a:bodyPr>
          <a:lstStyle/>
          <a:p>
            <a:r>
              <a:rPr lang="en-GB" sz="1400" b="1" dirty="0">
                <a:solidFill>
                  <a:srgbClr val="02B9EF"/>
                </a:solidFill>
              </a:rPr>
              <a:t>BACKEND</a:t>
            </a:r>
          </a:p>
          <a:p>
            <a:endParaRPr sz="1400" b="1" dirty="0"/>
          </a:p>
          <a:p>
            <a:pPr marL="456940" indent="-304627"/>
            <a:r>
              <a:rPr lang="en-GB" sz="1200" dirty="0"/>
              <a:t>App </a:t>
            </a:r>
            <a:r>
              <a:rPr lang="en-GB" sz="1200" b="1" dirty="0"/>
              <a:t>structure </a:t>
            </a:r>
            <a:r>
              <a:rPr lang="en-GB" sz="1200" dirty="0"/>
              <a:t>(spring + oasp4j archetype)</a:t>
            </a:r>
          </a:p>
          <a:p>
            <a:pPr marL="456940" indent="-304627"/>
            <a:r>
              <a:rPr lang="en-GB" sz="1200" b="1" dirty="0"/>
              <a:t>Stand-alone Spring apps</a:t>
            </a:r>
            <a:r>
              <a:rPr lang="en-GB" sz="1200" dirty="0"/>
              <a:t> out of the box</a:t>
            </a:r>
          </a:p>
          <a:p>
            <a:pPr marL="456940" indent="-304627"/>
            <a:r>
              <a:rPr lang="en-GB" sz="1200" dirty="0"/>
              <a:t>Embedded </a:t>
            </a:r>
            <a:r>
              <a:rPr lang="en-GB" sz="1200" b="1" dirty="0"/>
              <a:t>Tomcat</a:t>
            </a:r>
          </a:p>
          <a:p>
            <a:pPr marL="456940" indent="-304627"/>
            <a:r>
              <a:rPr lang="en-GB" sz="1200" dirty="0"/>
              <a:t>Flyway integration (db integration </a:t>
            </a:r>
            <a:r>
              <a:rPr lang="en-GB" sz="1200" dirty="0" err="1"/>
              <a:t>ootb</a:t>
            </a:r>
            <a:r>
              <a:rPr lang="en-GB" sz="1200" dirty="0"/>
              <a:t>)</a:t>
            </a:r>
          </a:p>
          <a:p>
            <a:pPr marL="456940" indent="-304627"/>
            <a:r>
              <a:rPr lang="en-GB" sz="1200" dirty="0"/>
              <a:t>Basic </a:t>
            </a:r>
            <a:r>
              <a:rPr lang="en-GB" sz="1200" b="1" dirty="0"/>
              <a:t>authentication </a:t>
            </a:r>
            <a:r>
              <a:rPr lang="en-GB" sz="1200" dirty="0"/>
              <a:t>(login) and </a:t>
            </a:r>
            <a:r>
              <a:rPr lang="en-GB" sz="1200" b="1" dirty="0"/>
              <a:t>authorization </a:t>
            </a:r>
            <a:r>
              <a:rPr lang="en-GB" sz="1200" dirty="0"/>
              <a:t>(role based) implementation</a:t>
            </a:r>
          </a:p>
          <a:p>
            <a:pPr marL="456940" indent="-304627"/>
            <a:r>
              <a:rPr lang="en-GB" sz="1200" dirty="0"/>
              <a:t>Integration of </a:t>
            </a:r>
            <a:r>
              <a:rPr lang="en-GB" sz="1200" b="1" dirty="0"/>
              <a:t>IP Modules</a:t>
            </a:r>
          </a:p>
          <a:p>
            <a:pPr marL="913880" lvl="1" indent="-304627"/>
            <a:r>
              <a:rPr lang="en-GB" sz="1200" dirty="0"/>
              <a:t>Reporting	- </a:t>
            </a:r>
            <a:r>
              <a:rPr lang="en-GB" sz="1200" dirty="0" err="1"/>
              <a:t>Winauth</a:t>
            </a:r>
            <a:r>
              <a:rPr lang="en-GB" sz="1200" dirty="0"/>
              <a:t>(AD &amp; SSO)</a:t>
            </a:r>
          </a:p>
          <a:p>
            <a:pPr marL="913880" lvl="1" indent="-304627"/>
            <a:r>
              <a:rPr lang="en-GB" sz="1200" dirty="0" err="1"/>
              <a:t>Async</a:t>
            </a:r>
            <a:r>
              <a:rPr lang="en-GB" sz="1200" dirty="0"/>
              <a:t> Module	- I18N</a:t>
            </a:r>
          </a:p>
          <a:p>
            <a:pPr marL="913880" lvl="1" indent="-304627"/>
            <a:r>
              <a:rPr lang="en-GB" sz="1200" dirty="0"/>
              <a:t>Spring Data integration	- etc.</a:t>
            </a:r>
          </a:p>
          <a:p>
            <a:endParaRPr sz="1400" dirty="0"/>
          </a:p>
        </p:txBody>
      </p:sp>
      <p:sp>
        <p:nvSpPr>
          <p:cNvPr id="571" name="Shape 571"/>
          <p:cNvSpPr txBox="1">
            <a:spLocks noGrp="1"/>
          </p:cNvSpPr>
          <p:nvPr>
            <p:ph type="sldNum" idx="12"/>
          </p:nvPr>
        </p:nvSpPr>
        <p:spPr>
          <a:xfrm>
            <a:off x="8472457" y="4739416"/>
            <a:ext cx="548700" cy="393600"/>
          </a:xfrm>
          <a:prstGeom prst="rect">
            <a:avLst/>
          </a:prstGeom>
        </p:spPr>
        <p:txBody>
          <a:bodyPr lIns="91372" tIns="91372" rIns="91372" bIns="91372" anchor="ctr" anchorCtr="0">
            <a:noAutofit/>
          </a:bodyPr>
          <a:lstStyle/>
          <a:p>
            <a:fld id="{00000000-1234-1234-1234-123412341234}" type="slidenum">
              <a:rPr lang="en-GB"/>
              <a:pPr/>
              <a:t>21</a:t>
            </a:fld>
            <a:endParaRPr lang="en-GB" dirty="0"/>
          </a:p>
        </p:txBody>
      </p:sp>
      <p:pic>
        <p:nvPicPr>
          <p:cNvPr id="572" name="Shape 572" descr="Open ..."/>
          <p:cNvPicPr preferRelativeResize="0"/>
          <p:nvPr/>
        </p:nvPicPr>
        <p:blipFill>
          <a:blip r:embed="rId5">
            <a:alphaModFix/>
          </a:blip>
          <a:stretch>
            <a:fillRect/>
          </a:stretch>
        </p:blipFill>
        <p:spPr>
          <a:xfrm>
            <a:off x="3537999" y="2076652"/>
            <a:ext cx="990200" cy="990200"/>
          </a:xfrm>
          <a:prstGeom prst="rect">
            <a:avLst/>
          </a:prstGeom>
          <a:noFill/>
          <a:ln>
            <a:noFill/>
          </a:ln>
        </p:spPr>
      </p:pic>
      <p:pic>
        <p:nvPicPr>
          <p:cNvPr id="573" name="Shape 573" descr="Open ..."/>
          <p:cNvPicPr preferRelativeResize="0"/>
          <p:nvPr/>
        </p:nvPicPr>
        <p:blipFill>
          <a:blip r:embed="rId6">
            <a:alphaModFix/>
          </a:blip>
          <a:stretch>
            <a:fillRect/>
          </a:stretch>
        </p:blipFill>
        <p:spPr>
          <a:xfrm>
            <a:off x="3605298" y="3542999"/>
            <a:ext cx="855600" cy="641700"/>
          </a:xfrm>
          <a:prstGeom prst="rect">
            <a:avLst/>
          </a:prstGeom>
          <a:noFill/>
          <a:ln>
            <a:noFill/>
          </a:ln>
        </p:spPr>
      </p:pic>
      <p:pic>
        <p:nvPicPr>
          <p:cNvPr id="574" name="Shape 574"/>
          <p:cNvPicPr preferRelativeResize="0"/>
          <p:nvPr/>
        </p:nvPicPr>
        <p:blipFill>
          <a:blip r:embed="rId7">
            <a:alphaModFix/>
          </a:blip>
          <a:stretch>
            <a:fillRect/>
          </a:stretch>
        </p:blipFill>
        <p:spPr>
          <a:xfrm>
            <a:off x="3684700" y="1379850"/>
            <a:ext cx="696798" cy="696798"/>
          </a:xfrm>
          <a:prstGeom prst="rect">
            <a:avLst/>
          </a:prstGeom>
          <a:noFill/>
          <a:ln>
            <a:noFill/>
          </a:ln>
        </p:spPr>
      </p:pic>
      <p:pic>
        <p:nvPicPr>
          <p:cNvPr id="575" name="Shape 575" descr="spring-logo.png"/>
          <p:cNvPicPr preferRelativeResize="0"/>
          <p:nvPr/>
        </p:nvPicPr>
        <p:blipFill>
          <a:blip r:embed="rId8">
            <a:alphaModFix/>
          </a:blip>
          <a:stretch>
            <a:fillRect/>
          </a:stretch>
        </p:blipFill>
        <p:spPr>
          <a:xfrm>
            <a:off x="7457486" y="1225073"/>
            <a:ext cx="1553342" cy="536274"/>
          </a:xfrm>
          <a:prstGeom prst="rect">
            <a:avLst/>
          </a:prstGeom>
          <a:noFill/>
          <a:ln>
            <a:noFill/>
          </a:ln>
        </p:spPr>
      </p:pic>
      <p:pic>
        <p:nvPicPr>
          <p:cNvPr id="576" name="Shape 576" descr="springboot.png"/>
          <p:cNvPicPr preferRelativeResize="0"/>
          <p:nvPr/>
        </p:nvPicPr>
        <p:blipFill>
          <a:blip r:embed="rId9">
            <a:alphaModFix/>
          </a:blip>
          <a:stretch>
            <a:fillRect/>
          </a:stretch>
        </p:blipFill>
        <p:spPr>
          <a:xfrm>
            <a:off x="7670862" y="1906425"/>
            <a:ext cx="1350283" cy="424374"/>
          </a:xfrm>
          <a:prstGeom prst="rect">
            <a:avLst/>
          </a:prstGeom>
          <a:noFill/>
          <a:ln>
            <a:noFill/>
          </a:ln>
        </p:spPr>
      </p:pic>
      <p:pic>
        <p:nvPicPr>
          <p:cNvPr id="577" name="Shape 577" descr="oasp.png"/>
          <p:cNvPicPr preferRelativeResize="0"/>
          <p:nvPr/>
        </p:nvPicPr>
        <p:blipFill>
          <a:blip r:embed="rId10">
            <a:alphaModFix/>
          </a:blip>
          <a:stretch>
            <a:fillRect/>
          </a:stretch>
        </p:blipFill>
        <p:spPr>
          <a:xfrm>
            <a:off x="8077855" y="2475880"/>
            <a:ext cx="536275" cy="536275"/>
          </a:xfrm>
          <a:prstGeom prst="rect">
            <a:avLst/>
          </a:prstGeom>
          <a:noFill/>
          <a:ln>
            <a:noFill/>
          </a:ln>
        </p:spPr>
      </p:pic>
    </p:spTree>
    <p:extLst>
      <p:ext uri="{BB962C8B-B14F-4D97-AF65-F5344CB8AC3E}">
        <p14:creationId xmlns:p14="http://schemas.microsoft.com/office/powerpoint/2010/main" val="1696649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576" y="0"/>
            <a:ext cx="7362224" cy="591300"/>
          </a:xfrm>
        </p:spPr>
        <p:txBody>
          <a:bodyPr/>
          <a:lstStyle/>
          <a:p>
            <a:r>
              <a:rPr lang="de-DE" dirty="0" err="1" smtClean="0"/>
              <a:t>CobiGen</a:t>
            </a:r>
            <a:endParaRPr lang="de-DE" dirty="0"/>
          </a:p>
        </p:txBody>
      </p:sp>
      <p:sp>
        <p:nvSpPr>
          <p:cNvPr id="3" name="Text Placeholder 2"/>
          <p:cNvSpPr>
            <a:spLocks noGrp="1"/>
          </p:cNvSpPr>
          <p:nvPr>
            <p:ph type="body" idx="1"/>
          </p:nvPr>
        </p:nvSpPr>
        <p:spPr/>
        <p:txBody>
          <a:bodyPr anchor="ctr"/>
          <a:lstStyle/>
          <a:p>
            <a:pPr algn="ctr">
              <a:buNone/>
            </a:pPr>
            <a:r>
              <a:rPr lang="de-DE" sz="2800" b="1" dirty="0" smtClean="0">
                <a:solidFill>
                  <a:schemeClr val="tx1"/>
                </a:solidFill>
              </a:rPr>
              <a:t>Live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642307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689" y="0"/>
            <a:ext cx="7416814" cy="591300"/>
          </a:xfrm>
        </p:spPr>
        <p:txBody>
          <a:bodyPr/>
          <a:lstStyle/>
          <a:p>
            <a:r>
              <a:rPr lang="de-DE" dirty="0" err="1" smtClean="0"/>
              <a:t>How</a:t>
            </a:r>
            <a:r>
              <a:rPr lang="de-DE" dirty="0" smtClean="0"/>
              <a:t> </a:t>
            </a:r>
            <a:r>
              <a:rPr lang="de-DE" dirty="0" err="1" smtClean="0"/>
              <a:t>to</a:t>
            </a:r>
            <a:r>
              <a:rPr lang="de-DE" dirty="0" smtClean="0"/>
              <a:t> </a:t>
            </a:r>
            <a:r>
              <a:rPr lang="de-DE" dirty="0" err="1" smtClean="0"/>
              <a:t>get</a:t>
            </a:r>
            <a:r>
              <a:rPr lang="de-DE" dirty="0" smtClean="0"/>
              <a:t> in </a:t>
            </a:r>
            <a:r>
              <a:rPr lang="de-DE" dirty="0" err="1" smtClean="0"/>
              <a:t>touch</a:t>
            </a:r>
            <a:r>
              <a:rPr lang="de-DE" dirty="0" smtClean="0"/>
              <a:t>?</a:t>
            </a:r>
            <a:endParaRPr lang="de-DE" dirty="0"/>
          </a:p>
        </p:txBody>
      </p:sp>
      <p:sp>
        <p:nvSpPr>
          <p:cNvPr id="97" name="Titel 2"/>
          <p:cNvSpPr txBox="1">
            <a:spLocks/>
          </p:cNvSpPr>
          <p:nvPr/>
        </p:nvSpPr>
        <p:spPr>
          <a:xfrm>
            <a:off x="6405750" y="-1343804"/>
            <a:ext cx="2662796" cy="474545"/>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smtClean="0"/>
              <a:t>iCSD initiative is at your hand: </a:t>
            </a:r>
            <a:r>
              <a:rPr lang="en-GB" smtClean="0"/>
              <a:t>Walkthrough – Sharepoint, Teamforge, GitHub, Yammer, Restaurant app ...</a:t>
            </a:r>
            <a:endParaRPr lang="en-US" dirty="0" smtClean="0">
              <a:latin typeface="+mn-lt"/>
              <a:cs typeface="Arial" pitchFamily="34" charset="0"/>
            </a:endParaRPr>
          </a:p>
        </p:txBody>
      </p:sp>
      <p:pic>
        <p:nvPicPr>
          <p:cNvPr id="98" name="Picture 1"/>
          <p:cNvPicPr>
            <a:picLocks noChangeAspect="1" noChangeArrowheads="1"/>
          </p:cNvPicPr>
          <p:nvPr/>
        </p:nvPicPr>
        <p:blipFill>
          <a:blip r:embed="rId2" cstate="print"/>
          <a:srcRect/>
          <a:stretch>
            <a:fillRect/>
          </a:stretch>
        </p:blipFill>
        <p:spPr bwMode="auto">
          <a:xfrm>
            <a:off x="689947" y="707789"/>
            <a:ext cx="1781951" cy="195559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9" name="Picture 2"/>
          <p:cNvPicPr>
            <a:picLocks noChangeAspect="1" noChangeArrowheads="1"/>
          </p:cNvPicPr>
          <p:nvPr/>
        </p:nvPicPr>
        <p:blipFill>
          <a:blip r:embed="rId3" cstate="print"/>
          <a:srcRect/>
          <a:stretch>
            <a:fillRect/>
          </a:stretch>
        </p:blipFill>
        <p:spPr bwMode="auto">
          <a:xfrm>
            <a:off x="2263759"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4" cstate="print"/>
          <a:srcRect/>
          <a:stretch>
            <a:fillRect/>
          </a:stretch>
        </p:blipFill>
        <p:spPr bwMode="auto">
          <a:xfrm>
            <a:off x="3847979" y="122435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1" name="Picture 4"/>
          <p:cNvPicPr>
            <a:picLocks noChangeAspect="1" noChangeArrowheads="1"/>
          </p:cNvPicPr>
          <p:nvPr/>
        </p:nvPicPr>
        <p:blipFill>
          <a:blip r:embed="rId5" cstate="print"/>
          <a:srcRect/>
          <a:stretch>
            <a:fillRect/>
          </a:stretch>
        </p:blipFill>
        <p:spPr bwMode="auto">
          <a:xfrm>
            <a:off x="5325746"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 name="Picture 5"/>
          <p:cNvPicPr>
            <a:picLocks noChangeAspect="1" noChangeArrowheads="1"/>
          </p:cNvPicPr>
          <p:nvPr/>
        </p:nvPicPr>
        <p:blipFill>
          <a:blip r:embed="rId6" cstate="print"/>
          <a:srcRect/>
          <a:stretch>
            <a:fillRect/>
          </a:stretch>
        </p:blipFill>
        <p:spPr bwMode="auto">
          <a:xfrm>
            <a:off x="6909966" y="775392"/>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 name="Picture 8" descr="C:\Users\thihe\Pictures\Logos\Github_Octocat.png"/>
          <p:cNvPicPr>
            <a:picLocks noChangeAspect="1" noChangeArrowheads="1"/>
          </p:cNvPicPr>
          <p:nvPr/>
        </p:nvPicPr>
        <p:blipFill>
          <a:blip r:embed="rId7" cstate="print"/>
          <a:srcRect/>
          <a:stretch>
            <a:fillRect/>
          </a:stretch>
        </p:blipFill>
        <p:spPr bwMode="auto">
          <a:xfrm>
            <a:off x="6112235" y="3148440"/>
            <a:ext cx="293515" cy="243984"/>
          </a:xfrm>
          <a:prstGeom prst="rect">
            <a:avLst/>
          </a:prstGeom>
          <a:noFill/>
        </p:spPr>
      </p:pic>
      <p:pic>
        <p:nvPicPr>
          <p:cNvPr id="104" name="Picture 11" descr="C:\Users\thihe\Pictures\Logos\YammerLogoCroppedSmall.png"/>
          <p:cNvPicPr>
            <a:picLocks noChangeAspect="1" noChangeArrowheads="1"/>
          </p:cNvPicPr>
          <p:nvPr/>
        </p:nvPicPr>
        <p:blipFill>
          <a:blip r:embed="rId8" cstate="print"/>
          <a:srcRect/>
          <a:stretch>
            <a:fillRect/>
          </a:stretch>
        </p:blipFill>
        <p:spPr bwMode="auto">
          <a:xfrm>
            <a:off x="7840590" y="2894915"/>
            <a:ext cx="273339" cy="243647"/>
          </a:xfrm>
          <a:prstGeom prst="rect">
            <a:avLst/>
          </a:prstGeom>
          <a:noFill/>
        </p:spPr>
      </p:pic>
      <p:pic>
        <p:nvPicPr>
          <p:cNvPr id="105" name="Picture 2"/>
          <p:cNvPicPr>
            <a:picLocks noChangeAspect="1" noChangeArrowheads="1"/>
          </p:cNvPicPr>
          <p:nvPr/>
        </p:nvPicPr>
        <p:blipFill>
          <a:blip r:embed="rId9" cstate="print"/>
          <a:srcRect/>
          <a:stretch>
            <a:fillRect/>
          </a:stretch>
        </p:blipFill>
        <p:spPr bwMode="auto">
          <a:xfrm>
            <a:off x="1334871" y="2896316"/>
            <a:ext cx="240847" cy="240847"/>
          </a:xfrm>
          <a:prstGeom prst="rect">
            <a:avLst/>
          </a:prstGeom>
          <a:noFill/>
          <a:ln w="9525">
            <a:noFill/>
            <a:miter lim="800000"/>
            <a:headEnd/>
            <a:tailEnd/>
          </a:ln>
        </p:spPr>
      </p:pic>
      <p:pic>
        <p:nvPicPr>
          <p:cNvPr id="106" name="Picture 12" descr="C:\Users\thihe\Pictures\Logos\EC-DefectTracking-TeamForge.png"/>
          <p:cNvPicPr>
            <a:picLocks noChangeAspect="1" noChangeArrowheads="1"/>
          </p:cNvPicPr>
          <p:nvPr/>
        </p:nvPicPr>
        <p:blipFill>
          <a:blip r:embed="rId10" cstate="print"/>
          <a:srcRect/>
          <a:stretch>
            <a:fillRect/>
          </a:stretch>
        </p:blipFill>
        <p:spPr bwMode="auto">
          <a:xfrm>
            <a:off x="2695828" y="2960286"/>
            <a:ext cx="625844" cy="584120"/>
          </a:xfrm>
          <a:prstGeom prst="rect">
            <a:avLst/>
          </a:prstGeom>
          <a:noFill/>
        </p:spPr>
      </p:pic>
      <p:sp>
        <p:nvSpPr>
          <p:cNvPr id="109" name="Shape 295"/>
          <p:cNvSpPr txBox="1"/>
          <p:nvPr/>
        </p:nvSpPr>
        <p:spPr>
          <a:xfrm>
            <a:off x="2833088" y="3705130"/>
            <a:ext cx="3750132" cy="787345"/>
          </a:xfrm>
          <a:prstGeom prst="rect">
            <a:avLst/>
          </a:prstGeom>
          <a:solidFill>
            <a:srgbClr val="CFE2F3"/>
          </a:solidFill>
          <a:ln>
            <a:noFill/>
          </a:ln>
        </p:spPr>
        <p:txBody>
          <a:bodyPr lIns="91425" tIns="91425" rIns="91425" bIns="91425" anchor="ctr" anchorCtr="0">
            <a:noAutofit/>
          </a:bodyPr>
          <a:lstStyle/>
          <a:p>
            <a:pPr>
              <a:lnSpc>
                <a:spcPct val="90000"/>
              </a:lnSpc>
            </a:pPr>
            <a:r>
              <a:rPr lang="en-GB" sz="800" dirty="0" err="1"/>
              <a:t>Sharepoint</a:t>
            </a:r>
            <a:r>
              <a:rPr lang="en-GB" sz="800" dirty="0"/>
              <a:t>: </a:t>
            </a:r>
            <a:r>
              <a:rPr lang="en-GB" sz="800" dirty="0" smtClean="0">
                <a:hlinkClick r:id="rId11"/>
              </a:rPr>
              <a:t>https</a:t>
            </a:r>
            <a:r>
              <a:rPr lang="en-GB" sz="800" dirty="0">
                <a:hlinkClick r:id="rId11"/>
              </a:rPr>
              <a:t>://troom.capgemini.com/sites/vcc/devon/overview.aspx</a:t>
            </a:r>
            <a:endParaRPr lang="en-GB" sz="800" dirty="0"/>
          </a:p>
          <a:p>
            <a:pPr>
              <a:lnSpc>
                <a:spcPct val="90000"/>
              </a:lnSpc>
            </a:pPr>
            <a:r>
              <a:rPr lang="en-GB" sz="800" dirty="0" err="1"/>
              <a:t>Teamforge</a:t>
            </a:r>
            <a:r>
              <a:rPr lang="en-GB" sz="800" dirty="0"/>
              <a:t>: </a:t>
            </a:r>
            <a:r>
              <a:rPr lang="en-GB" sz="800" dirty="0">
                <a:hlinkClick r:id="rId12"/>
              </a:rPr>
              <a:t>https://coconet.capgemini.com/sf/projects/apps2_devon/</a:t>
            </a:r>
            <a:endParaRPr lang="en-GB" sz="800" dirty="0"/>
          </a:p>
          <a:p>
            <a:pPr>
              <a:lnSpc>
                <a:spcPct val="90000"/>
              </a:lnSpc>
            </a:pPr>
            <a:r>
              <a:rPr lang="en-GB" sz="800" dirty="0" err="1"/>
              <a:t>Devonfw</a:t>
            </a:r>
            <a:r>
              <a:rPr lang="en-GB" sz="800" dirty="0"/>
              <a:t> OS (OASP) GitHub: </a:t>
            </a:r>
            <a:r>
              <a:rPr lang="en-GB" sz="800" dirty="0">
                <a:hlinkClick r:id="rId13"/>
              </a:rPr>
              <a:t>https://github.com/oasp/</a:t>
            </a:r>
            <a:endParaRPr lang="en-GB" sz="800" dirty="0"/>
          </a:p>
          <a:p>
            <a:pPr>
              <a:lnSpc>
                <a:spcPct val="90000"/>
              </a:lnSpc>
            </a:pPr>
            <a:r>
              <a:rPr lang="en-GB" sz="800" dirty="0" err="1"/>
              <a:t>Devonfw</a:t>
            </a:r>
            <a:r>
              <a:rPr lang="en-GB" sz="800" dirty="0"/>
              <a:t> IP GitHub: </a:t>
            </a:r>
            <a:r>
              <a:rPr lang="en-GB" sz="800" dirty="0">
                <a:hlinkClick r:id="rId14"/>
              </a:rPr>
              <a:t>https://github.com/devonfw</a:t>
            </a:r>
            <a:endParaRPr lang="en-GB" sz="800" dirty="0"/>
          </a:p>
          <a:p>
            <a:pPr>
              <a:lnSpc>
                <a:spcPct val="90000"/>
              </a:lnSpc>
            </a:pPr>
            <a:r>
              <a:rPr lang="en-GB" sz="800" dirty="0"/>
              <a:t>Yammer: </a:t>
            </a:r>
            <a:r>
              <a:rPr lang="en-GB" sz="800" dirty="0">
                <a:hlinkClick r:id="rId15"/>
              </a:rPr>
              <a:t>https://</a:t>
            </a:r>
            <a:r>
              <a:rPr lang="en-GB" sz="800" dirty="0" smtClean="0">
                <a:hlinkClick r:id="rId15"/>
              </a:rPr>
              <a:t>www.yammer.com/capgemini.com/groups/devon</a:t>
            </a:r>
            <a:endParaRPr lang="en-GB" sz="800" dirty="0"/>
          </a:p>
        </p:txBody>
      </p:sp>
      <p:pic>
        <p:nvPicPr>
          <p:cNvPr id="110" name="Shape 209" descr="devonfw-Logo-white.png"/>
          <p:cNvPicPr preferRelativeResize="0"/>
          <p:nvPr/>
        </p:nvPicPr>
        <p:blipFill>
          <a:blip r:embed="rId16">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801032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18"/>
          <p:cNvSpPr txBox="1">
            <a:spLocks noGrp="1"/>
          </p:cNvSpPr>
          <p:nvPr>
            <p:ph type="body" idx="1"/>
          </p:nvPr>
        </p:nvSpPr>
        <p:spPr>
          <a:xfrm>
            <a:off x="449100" y="2174518"/>
            <a:ext cx="7978500" cy="1384964"/>
          </a:xfrm>
          <a:prstGeom prst="rect">
            <a:avLst/>
          </a:prstGeom>
          <a:noFill/>
        </p:spPr>
        <p:txBody>
          <a:bodyPr wrap="square" rtlCol="0" anchor="ctr">
            <a:spAutoFit/>
          </a:bodyPr>
          <a:lstStyle/>
          <a:p>
            <a:pPr algn="ctr">
              <a:buNone/>
            </a:pPr>
            <a:r>
              <a:rPr lang="en-US" sz="1600" dirty="0" smtClean="0">
                <a:solidFill>
                  <a:schemeClr val="tx1"/>
                </a:solidFill>
              </a:rPr>
              <a:t>What if Capgemini SBU had a widely accepted software platform for Custom Solution Development?</a:t>
            </a:r>
          </a:p>
          <a:p>
            <a:pPr algn="ctr"/>
            <a:endParaRPr lang="en-US" dirty="0">
              <a:solidFill>
                <a:schemeClr val="tx1"/>
              </a:solidFill>
            </a:endParaRPr>
          </a:p>
        </p:txBody>
      </p:sp>
      <p:sp>
        <p:nvSpPr>
          <p:cNvPr id="5"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6" name="Shape 209" descr="devonfw-Logo-white.png"/>
          <p:cNvPicPr preferRelativeResize="0"/>
          <p:nvPr/>
        </p:nvPicPr>
        <p:blipFill>
          <a:blip r:embed="rId2">
            <a:alphaModFix/>
          </a:blip>
          <a:stretch>
            <a:fillRect/>
          </a:stretch>
        </p:blipFill>
        <p:spPr>
          <a:xfrm>
            <a:off x="226675" y="98249"/>
            <a:ext cx="443025" cy="394799"/>
          </a:xfrm>
          <a:prstGeom prst="rect">
            <a:avLst/>
          </a:prstGeom>
          <a:noFill/>
          <a:ln>
            <a:noFill/>
          </a:ln>
        </p:spPr>
      </p:pic>
      <p:pic>
        <p:nvPicPr>
          <p:cNvPr id="7" name="Shape 195" descr="devonfw-Logo-Portrait-Colour.png"/>
          <p:cNvPicPr preferRelativeResize="0"/>
          <p:nvPr/>
        </p:nvPicPr>
        <p:blipFill>
          <a:blip r:embed="rId3">
            <a:alphaModFix/>
          </a:blip>
          <a:stretch>
            <a:fillRect/>
          </a:stretch>
        </p:blipFill>
        <p:spPr>
          <a:xfrm>
            <a:off x="3869538" y="1188969"/>
            <a:ext cx="1137624" cy="918949"/>
          </a:xfrm>
          <a:prstGeom prst="rect">
            <a:avLst/>
          </a:prstGeom>
          <a:noFill/>
          <a:ln>
            <a:noFill/>
          </a:ln>
        </p:spPr>
      </p:pic>
    </p:spTree>
    <p:extLst>
      <p:ext uri="{BB962C8B-B14F-4D97-AF65-F5344CB8AC3E}">
        <p14:creationId xmlns:p14="http://schemas.microsoft.com/office/powerpoint/2010/main" val="1373361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394" y="0"/>
            <a:ext cx="7444110" cy="591300"/>
          </a:xfrm>
        </p:spPr>
        <p:txBody>
          <a:bodyPr/>
          <a:lstStyle/>
          <a:p>
            <a:r>
              <a:rPr lang="en-US" dirty="0" err="1"/>
              <a:t>Devonfw</a:t>
            </a:r>
            <a:r>
              <a:rPr lang="en-US" dirty="0"/>
              <a:t> in a Nutshell</a:t>
            </a:r>
            <a:endParaRPr lang="de-DE" dirty="0"/>
          </a:p>
        </p:txBody>
      </p:sp>
      <p:pic>
        <p:nvPicPr>
          <p:cNvPr id="4" name="Picture 2"/>
          <p:cNvPicPr>
            <a:picLocks noChangeAspect="1" noChangeArrowheads="1"/>
          </p:cNvPicPr>
          <p:nvPr/>
        </p:nvPicPr>
        <p:blipFill>
          <a:blip r:embed="rId2" cstate="print"/>
          <a:srcRect/>
          <a:stretch>
            <a:fillRect/>
          </a:stretch>
        </p:blipFill>
        <p:spPr bwMode="auto">
          <a:xfrm>
            <a:off x="359272" y="3040465"/>
            <a:ext cx="1800249" cy="1108507"/>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164279" y="3074585"/>
            <a:ext cx="1192547" cy="1080150"/>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2299701" y="3009705"/>
            <a:ext cx="1584219" cy="1145030"/>
          </a:xfrm>
          <a:prstGeom prst="rect">
            <a:avLst/>
          </a:prstGeom>
          <a:noFill/>
          <a:ln w="9525">
            <a:noFill/>
            <a:miter lim="800000"/>
            <a:headEnd/>
            <a:tailEnd/>
          </a:ln>
        </p:spPr>
      </p:pic>
      <p:graphicFrame>
        <p:nvGraphicFramePr>
          <p:cNvPr id="10" name="Diagram 15"/>
          <p:cNvGraphicFramePr/>
          <p:nvPr>
            <p:extLst>
              <p:ext uri="{D42A27DB-BD31-4B8C-83A1-F6EECF244321}">
                <p14:modId xmlns:p14="http://schemas.microsoft.com/office/powerpoint/2010/main" val="1441963884"/>
              </p:ext>
            </p:extLst>
          </p:nvPr>
        </p:nvGraphicFramePr>
        <p:xfrm>
          <a:off x="5630362" y="870632"/>
          <a:ext cx="3224760" cy="3312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4"/>
          <p:cNvSpPr/>
          <p:nvPr/>
        </p:nvSpPr>
        <p:spPr>
          <a:xfrm>
            <a:off x="669700" y="1617918"/>
            <a:ext cx="4479996" cy="830997"/>
          </a:xfrm>
          <a:prstGeom prst="rect">
            <a:avLst/>
          </a:prstGeom>
        </p:spPr>
        <p:txBody>
          <a:bodyPr wrap="square">
            <a:spAutoFit/>
          </a:bodyPr>
          <a:lstStyle/>
          <a:p>
            <a:pPr algn="ctr"/>
            <a:r>
              <a:rPr lang="en-US" sz="1600" dirty="0" smtClean="0"/>
              <a:t>Devon is the Capgemini APPS2 standard platform (IP) with an JEE open source architectural core (OASP).</a:t>
            </a:r>
          </a:p>
        </p:txBody>
      </p:sp>
      <p:pic>
        <p:nvPicPr>
          <p:cNvPr id="13" name="Shape 209" descr="devonfw-Logo-white.png"/>
          <p:cNvPicPr preferRelativeResize="0"/>
          <p:nvPr/>
        </p:nvPicPr>
        <p:blipFill>
          <a:blip r:embed="rId10">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118088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75" y="648268"/>
            <a:ext cx="6512264" cy="4044855"/>
          </a:xfrm>
          <a:prstGeom prst="rect">
            <a:avLst/>
          </a:prstGeom>
        </p:spPr>
      </p:pic>
      <p:sp>
        <p:nvSpPr>
          <p:cNvPr id="6"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a:t>
            </a:r>
            <a:r>
              <a:rPr lang="en-GB" dirty="0" smtClean="0"/>
              <a:t>building blocks: OS &amp; IP</a:t>
            </a:r>
            <a:endParaRPr lang="en-GB" dirty="0"/>
          </a:p>
        </p:txBody>
      </p:sp>
      <p:pic>
        <p:nvPicPr>
          <p:cNvPr id="7" name="Shape 20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3921003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1668025" y="2522862"/>
            <a:ext cx="5807700" cy="1841100"/>
          </a:xfrm>
          <a:prstGeom prst="rect">
            <a:avLst/>
          </a:prstGeom>
          <a:solidFill>
            <a:srgbClr val="CFE2F3"/>
          </a:solidFill>
          <a:ln>
            <a:noFill/>
          </a:ln>
        </p:spPr>
        <p:txBody>
          <a:bodyPr lIns="91425" tIns="91425" rIns="91425" bIns="91425" anchor="ctr" anchorCtr="0">
            <a:noAutofit/>
          </a:bodyPr>
          <a:lstStyle/>
          <a:p>
            <a:pPr lvl="0">
              <a:spcBef>
                <a:spcPts val="0"/>
              </a:spcBef>
              <a:buNone/>
            </a:pPr>
            <a:endParaRPr/>
          </a:p>
        </p:txBody>
      </p:sp>
      <p:sp>
        <p:nvSpPr>
          <p:cNvPr id="194"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base </a:t>
            </a:r>
            <a:r>
              <a:rPr lang="en-GB" dirty="0" smtClean="0"/>
              <a:t>technologies</a:t>
            </a:r>
            <a:endParaRPr lang="en-GB" dirty="0"/>
          </a:p>
        </p:txBody>
      </p:sp>
      <p:pic>
        <p:nvPicPr>
          <p:cNvPr id="195" name="Shape 195" descr="devonfw-Logo-Portrait-Colour.png"/>
          <p:cNvPicPr preferRelativeResize="0"/>
          <p:nvPr/>
        </p:nvPicPr>
        <p:blipFill>
          <a:blip r:embed="rId3">
            <a:alphaModFix/>
          </a:blip>
          <a:stretch>
            <a:fillRect/>
          </a:stretch>
        </p:blipFill>
        <p:spPr>
          <a:xfrm>
            <a:off x="4003062" y="779537"/>
            <a:ext cx="1137624" cy="918949"/>
          </a:xfrm>
          <a:prstGeom prst="rect">
            <a:avLst/>
          </a:prstGeom>
          <a:noFill/>
          <a:ln>
            <a:noFill/>
          </a:ln>
        </p:spPr>
      </p:pic>
      <p:pic>
        <p:nvPicPr>
          <p:cNvPr id="196" name="Shape 196" descr="java-logo.png"/>
          <p:cNvPicPr preferRelativeResize="0"/>
          <p:nvPr/>
        </p:nvPicPr>
        <p:blipFill>
          <a:blip r:embed="rId4">
            <a:alphaModFix/>
          </a:blip>
          <a:stretch>
            <a:fillRect/>
          </a:stretch>
        </p:blipFill>
        <p:spPr>
          <a:xfrm>
            <a:off x="2859112" y="2666462"/>
            <a:ext cx="839385" cy="513599"/>
          </a:xfrm>
          <a:prstGeom prst="rect">
            <a:avLst/>
          </a:prstGeom>
          <a:noFill/>
          <a:ln>
            <a:noFill/>
          </a:ln>
        </p:spPr>
      </p:pic>
      <p:sp>
        <p:nvSpPr>
          <p:cNvPr id="197" name="Shape 197"/>
          <p:cNvSpPr/>
          <p:nvPr/>
        </p:nvSpPr>
        <p:spPr>
          <a:xfrm>
            <a:off x="4536875" y="2522862"/>
            <a:ext cx="2939100" cy="1841100"/>
          </a:xfrm>
          <a:prstGeom prst="rect">
            <a:avLst/>
          </a:prstGeom>
          <a:solidFill>
            <a:srgbClr val="FFF2CC"/>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1668025" y="1815012"/>
            <a:ext cx="5807700" cy="5913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pic>
        <p:nvPicPr>
          <p:cNvPr id="199" name="Shape 199" descr="js.jpg"/>
          <p:cNvPicPr preferRelativeResize="0"/>
          <p:nvPr/>
        </p:nvPicPr>
        <p:blipFill>
          <a:blip r:embed="rId5">
            <a:alphaModFix/>
          </a:blip>
          <a:stretch>
            <a:fillRect/>
          </a:stretch>
        </p:blipFill>
        <p:spPr>
          <a:xfrm>
            <a:off x="5809625" y="2627613"/>
            <a:ext cx="591300" cy="591300"/>
          </a:xfrm>
          <a:prstGeom prst="rect">
            <a:avLst/>
          </a:prstGeom>
          <a:noFill/>
          <a:ln>
            <a:noFill/>
          </a:ln>
        </p:spPr>
      </p:pic>
      <p:sp>
        <p:nvSpPr>
          <p:cNvPr id="200" name="Shape 200"/>
          <p:cNvSpPr/>
          <p:nvPr/>
        </p:nvSpPr>
        <p:spPr>
          <a:xfrm>
            <a:off x="1842050" y="3485975"/>
            <a:ext cx="2567700" cy="619200"/>
          </a:xfrm>
          <a:prstGeom prst="rect">
            <a:avLst/>
          </a:prstGeom>
          <a:solidFill>
            <a:srgbClr val="D9EAD3"/>
          </a:solidFill>
          <a:ln>
            <a:noFill/>
          </a:ln>
        </p:spPr>
        <p:txBody>
          <a:bodyPr lIns="91425" tIns="91425" rIns="91425" bIns="91425" anchor="ctr" anchorCtr="0">
            <a:noAutofit/>
          </a:bodyPr>
          <a:lstStyle/>
          <a:p>
            <a:pPr lvl="0">
              <a:spcBef>
                <a:spcPts val="0"/>
              </a:spcBef>
              <a:buNone/>
            </a:pPr>
            <a:endParaRPr/>
          </a:p>
        </p:txBody>
      </p:sp>
      <p:pic>
        <p:nvPicPr>
          <p:cNvPr id="201" name="Shape 201" descr="oasp.png"/>
          <p:cNvPicPr preferRelativeResize="0"/>
          <p:nvPr/>
        </p:nvPicPr>
        <p:blipFill>
          <a:blip r:embed="rId6">
            <a:alphaModFix/>
          </a:blip>
          <a:stretch>
            <a:fillRect/>
          </a:stretch>
        </p:blipFill>
        <p:spPr>
          <a:xfrm>
            <a:off x="3865450" y="3570625"/>
            <a:ext cx="420675" cy="420675"/>
          </a:xfrm>
          <a:prstGeom prst="rect">
            <a:avLst/>
          </a:prstGeom>
          <a:noFill/>
          <a:ln>
            <a:noFill/>
          </a:ln>
        </p:spPr>
      </p:pic>
      <p:pic>
        <p:nvPicPr>
          <p:cNvPr id="202" name="Shape 202" descr="sencha_logo.png"/>
          <p:cNvPicPr preferRelativeResize="0"/>
          <p:nvPr/>
        </p:nvPicPr>
        <p:blipFill>
          <a:blip r:embed="rId7">
            <a:alphaModFix/>
          </a:blip>
          <a:stretch>
            <a:fillRect/>
          </a:stretch>
        </p:blipFill>
        <p:spPr>
          <a:xfrm>
            <a:off x="4701162" y="3500516"/>
            <a:ext cx="1230180" cy="513600"/>
          </a:xfrm>
          <a:prstGeom prst="rect">
            <a:avLst/>
          </a:prstGeom>
          <a:noFill/>
          <a:ln>
            <a:noFill/>
          </a:ln>
        </p:spPr>
      </p:pic>
      <p:pic>
        <p:nvPicPr>
          <p:cNvPr id="204" name="Shape 204" descr="spring-logo.png"/>
          <p:cNvPicPr preferRelativeResize="0"/>
          <p:nvPr/>
        </p:nvPicPr>
        <p:blipFill>
          <a:blip r:embed="rId8">
            <a:alphaModFix/>
          </a:blip>
          <a:stretch>
            <a:fillRect/>
          </a:stretch>
        </p:blipFill>
        <p:spPr>
          <a:xfrm>
            <a:off x="1895800" y="3630043"/>
            <a:ext cx="874300" cy="301832"/>
          </a:xfrm>
          <a:prstGeom prst="rect">
            <a:avLst/>
          </a:prstGeom>
          <a:noFill/>
          <a:ln>
            <a:noFill/>
          </a:ln>
        </p:spPr>
      </p:pic>
      <p:pic>
        <p:nvPicPr>
          <p:cNvPr id="205" name="Shape 205" descr="springboot.png"/>
          <p:cNvPicPr preferRelativeResize="0"/>
          <p:nvPr/>
        </p:nvPicPr>
        <p:blipFill>
          <a:blip r:embed="rId9">
            <a:alphaModFix/>
          </a:blip>
          <a:stretch>
            <a:fillRect/>
          </a:stretch>
        </p:blipFill>
        <p:spPr>
          <a:xfrm>
            <a:off x="2841649" y="3658199"/>
            <a:ext cx="874303" cy="274775"/>
          </a:xfrm>
          <a:prstGeom prst="rect">
            <a:avLst/>
          </a:prstGeom>
          <a:noFill/>
          <a:ln>
            <a:noFill/>
          </a:ln>
        </p:spPr>
      </p:pic>
      <p:pic>
        <p:nvPicPr>
          <p:cNvPr id="206" name="Shape 206" descr="eclipse-logo.png"/>
          <p:cNvPicPr preferRelativeResize="0"/>
          <p:nvPr/>
        </p:nvPicPr>
        <p:blipFill>
          <a:blip r:embed="rId10">
            <a:alphaModFix/>
          </a:blip>
          <a:stretch>
            <a:fillRect/>
          </a:stretch>
        </p:blipFill>
        <p:spPr>
          <a:xfrm>
            <a:off x="1895800" y="1933812"/>
            <a:ext cx="1476166" cy="346899"/>
          </a:xfrm>
          <a:prstGeom prst="rect">
            <a:avLst/>
          </a:prstGeom>
          <a:noFill/>
          <a:ln>
            <a:noFill/>
          </a:ln>
        </p:spPr>
      </p:pic>
      <p:pic>
        <p:nvPicPr>
          <p:cNvPr id="207" name="Shape 207" descr="cobigen.png"/>
          <p:cNvPicPr preferRelativeResize="0"/>
          <p:nvPr/>
        </p:nvPicPr>
        <p:blipFill>
          <a:blip r:embed="rId11">
            <a:alphaModFix/>
          </a:blip>
          <a:stretch>
            <a:fillRect/>
          </a:stretch>
        </p:blipFill>
        <p:spPr>
          <a:xfrm>
            <a:off x="5809625" y="1925362"/>
            <a:ext cx="1114412" cy="420674"/>
          </a:xfrm>
          <a:prstGeom prst="rect">
            <a:avLst/>
          </a:prstGeom>
          <a:noFill/>
          <a:ln>
            <a:noFill/>
          </a:ln>
        </p:spPr>
      </p:pic>
      <p:pic>
        <p:nvPicPr>
          <p:cNvPr id="208" name="Shape 208" descr="devcon.png"/>
          <p:cNvPicPr preferRelativeResize="0"/>
          <p:nvPr/>
        </p:nvPicPr>
        <p:blipFill>
          <a:blip r:embed="rId12">
            <a:alphaModFix/>
          </a:blip>
          <a:stretch>
            <a:fillRect/>
          </a:stretch>
        </p:blipFill>
        <p:spPr>
          <a:xfrm>
            <a:off x="3829537" y="1933812"/>
            <a:ext cx="1484662" cy="346900"/>
          </a:xfrm>
          <a:prstGeom prst="rect">
            <a:avLst/>
          </a:prstGeom>
          <a:noFill/>
          <a:ln>
            <a:noFill/>
          </a:ln>
        </p:spPr>
      </p:pic>
      <p:pic>
        <p:nvPicPr>
          <p:cNvPr id="209" name="Shape 209" descr="devonfw-Logo-white.png"/>
          <p:cNvPicPr preferRelativeResize="0"/>
          <p:nvPr/>
        </p:nvPicPr>
        <p:blipFill>
          <a:blip r:embed="rId13">
            <a:alphaModFix/>
          </a:blip>
          <a:stretch>
            <a:fillRect/>
          </a:stretch>
        </p:blipFill>
        <p:spPr>
          <a:xfrm>
            <a:off x="226675" y="98249"/>
            <a:ext cx="443025" cy="394799"/>
          </a:xfrm>
          <a:prstGeom prst="rect">
            <a:avLst/>
          </a:prstGeom>
          <a:noFill/>
          <a:ln>
            <a:noFill/>
          </a:ln>
        </p:spPr>
      </p:pic>
      <p:sp>
        <p:nvSpPr>
          <p:cNvPr id="210" name="Shape 210"/>
          <p:cNvSpPr txBox="1"/>
          <p:nvPr/>
        </p:nvSpPr>
        <p:spPr>
          <a:xfrm>
            <a:off x="2817250" y="4274550"/>
            <a:ext cx="923100" cy="513600"/>
          </a:xfrm>
          <a:prstGeom prst="rect">
            <a:avLst/>
          </a:prstGeom>
          <a:noFill/>
          <a:ln>
            <a:noFill/>
          </a:ln>
        </p:spPr>
        <p:txBody>
          <a:bodyPr lIns="91425" tIns="91425" rIns="91425" bIns="91425" anchor="t" anchorCtr="0">
            <a:noAutofit/>
          </a:bodyPr>
          <a:lstStyle/>
          <a:p>
            <a:pPr lvl="0">
              <a:spcBef>
                <a:spcPts val="0"/>
              </a:spcBef>
              <a:buNone/>
            </a:pPr>
            <a:r>
              <a:rPr lang="en-GB" sz="1800">
                <a:solidFill>
                  <a:srgbClr val="666666"/>
                </a:solidFill>
                <a:latin typeface="Calibri"/>
                <a:ea typeface="Calibri"/>
                <a:cs typeface="Calibri"/>
                <a:sym typeface="Calibri"/>
              </a:rPr>
              <a:t>SERVER</a:t>
            </a:r>
          </a:p>
        </p:txBody>
      </p:sp>
      <p:sp>
        <p:nvSpPr>
          <p:cNvPr id="211" name="Shape 211"/>
          <p:cNvSpPr txBox="1"/>
          <p:nvPr/>
        </p:nvSpPr>
        <p:spPr>
          <a:xfrm>
            <a:off x="5643725" y="4295725"/>
            <a:ext cx="923100" cy="513600"/>
          </a:xfrm>
          <a:prstGeom prst="rect">
            <a:avLst/>
          </a:prstGeom>
          <a:noFill/>
          <a:ln>
            <a:noFill/>
          </a:ln>
        </p:spPr>
        <p:txBody>
          <a:bodyPr lIns="91425" tIns="91425" rIns="91425" bIns="91425" anchor="t" anchorCtr="0">
            <a:noAutofit/>
          </a:bodyPr>
          <a:lstStyle/>
          <a:p>
            <a:pPr lvl="0" rtl="0">
              <a:spcBef>
                <a:spcPts val="0"/>
              </a:spcBef>
              <a:buNone/>
            </a:pPr>
            <a:r>
              <a:rPr lang="en-GB" sz="1800">
                <a:solidFill>
                  <a:srgbClr val="666666"/>
                </a:solidFill>
                <a:latin typeface="Calibri"/>
                <a:ea typeface="Calibri"/>
                <a:cs typeface="Calibri"/>
                <a:sym typeface="Calibri"/>
              </a:rPr>
              <a:t>CLIENT</a:t>
            </a:r>
          </a:p>
        </p:txBody>
      </p:sp>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4550" y="3356017"/>
            <a:ext cx="849884" cy="84988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832240"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pic>
        <p:nvPicPr>
          <p:cNvPr id="217" name="Shape 217"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18" name="Shape 218"/>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9" name="Shape 219"/>
          <p:cNvSpPr txBox="1"/>
          <p:nvPr/>
        </p:nvSpPr>
        <p:spPr>
          <a:xfrm>
            <a:off x="669700" y="2053700"/>
            <a:ext cx="1242300" cy="394800"/>
          </a:xfrm>
          <a:prstGeom prst="rect">
            <a:avLst/>
          </a:prstGeom>
          <a:noFill/>
          <a:ln>
            <a:noFill/>
          </a:ln>
        </p:spPr>
        <p:txBody>
          <a:bodyPr lIns="91425" tIns="91425" rIns="91425" bIns="91425" anchor="t" anchorCtr="0">
            <a:noAutofit/>
          </a:bodyPr>
          <a:lstStyle/>
          <a:p>
            <a:pPr lvl="0">
              <a:spcBef>
                <a:spcPts val="0"/>
              </a:spcBef>
              <a:buNone/>
            </a:pPr>
            <a:r>
              <a:rPr lang="en-GB" b="1">
                <a:solidFill>
                  <a:srgbClr val="666666"/>
                </a:solidFill>
                <a:latin typeface="Calibri"/>
                <a:ea typeface="Calibri"/>
                <a:cs typeface="Calibri"/>
                <a:sym typeface="Calibri"/>
              </a:rPr>
              <a:t>Local Machine</a:t>
            </a:r>
          </a:p>
        </p:txBody>
      </p:sp>
      <p:sp>
        <p:nvSpPr>
          <p:cNvPr id="220" name="Shape 220"/>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1" name="Shape 221"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22" name="Shape 222"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23" name="Shape 223"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24" name="Shape 224"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25" name="Shape 225"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26" name="Shape 226"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27" name="Shape 227"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28" name="Shape 228"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29" name="Shape 229"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30" name="Shape 230"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31" name="Shape 231"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32" name="Shape 232"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33" name="Shape 233"/>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a:off x="175345" y="862875"/>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1</a:t>
            </a:r>
          </a:p>
        </p:txBody>
      </p:sp>
      <p:sp>
        <p:nvSpPr>
          <p:cNvPr id="235" name="Shape 23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a:solidFill>
                  <a:srgbClr val="434343"/>
                </a:solidFill>
              </a:rPr>
              <a:t>Download &amp; start developing</a:t>
            </a:r>
            <a:r>
              <a:rPr lang="en-GB" sz="1800">
                <a:solidFill>
                  <a:srgbClr val="434343"/>
                </a:solidFill>
              </a:rPr>
              <a:t>: no extra installation, no extra configuration. All the software and tools are included, configured and installed </a:t>
            </a:r>
            <a:r>
              <a:rPr lang="en-GB" sz="1800" b="1" i="1">
                <a:solidFill>
                  <a:srgbClr val="434343"/>
                </a:solidFill>
              </a:rPr>
              <a:t>out of the box</a:t>
            </a:r>
            <a:r>
              <a:rPr lang="en-GB" sz="1800">
                <a:solidFill>
                  <a:srgbClr val="434343"/>
                </a:solidFill>
              </a:rPr>
              <a:t>.</a:t>
            </a:r>
          </a:p>
          <a:p>
            <a:pPr lvl="0" rtl="0">
              <a:lnSpc>
                <a:spcPct val="100000"/>
              </a:lnSpc>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41" name="Shape 241"/>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669700" y="2053700"/>
            <a:ext cx="1242300" cy="394800"/>
          </a:xfrm>
          <a:prstGeom prst="rect">
            <a:avLst/>
          </a:prstGeom>
          <a:noFill/>
          <a:ln>
            <a:noFill/>
          </a:ln>
        </p:spPr>
        <p:txBody>
          <a:bodyPr lIns="91425" tIns="91425" rIns="91425" bIns="91425" anchor="t" anchorCtr="0">
            <a:noAutofit/>
          </a:bodyPr>
          <a:lstStyle/>
          <a:p>
            <a:pPr lvl="0" rtl="0">
              <a:spcBef>
                <a:spcPts val="0"/>
              </a:spcBef>
              <a:buNone/>
            </a:pPr>
            <a:r>
              <a:rPr lang="en-GB" b="1">
                <a:solidFill>
                  <a:srgbClr val="666666"/>
                </a:solidFill>
                <a:latin typeface="Calibri"/>
                <a:ea typeface="Calibri"/>
                <a:cs typeface="Calibri"/>
                <a:sym typeface="Calibri"/>
              </a:rPr>
              <a:t>Local Machine</a:t>
            </a:r>
          </a:p>
        </p:txBody>
      </p:sp>
      <p:sp>
        <p:nvSpPr>
          <p:cNvPr id="243" name="Shape 243"/>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44" name="Shape 244"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45" name="Shape 245"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46" name="Shape 246"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47" name="Shape 247"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48" name="Shape 248"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49" name="Shape 249"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50" name="Shape 250"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51" name="Shape 251"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52" name="Shape 252"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53" name="Shape 253"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54" name="Shape 254"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55" name="Shape 255"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56" name="Shape 256"/>
          <p:cNvSpPr txBox="1"/>
          <p:nvPr/>
        </p:nvSpPr>
        <p:spPr>
          <a:xfrm>
            <a:off x="5973275" y="27855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Templates </a:t>
            </a:r>
            <a:r>
              <a:rPr lang="en-GB">
                <a:latin typeface="Calibri"/>
                <a:ea typeface="Calibri"/>
                <a:cs typeface="Calibri"/>
                <a:sym typeface="Calibri"/>
              </a:rPr>
              <a:t>and </a:t>
            </a:r>
            <a:r>
              <a:rPr lang="en-GB" b="1">
                <a:latin typeface="Calibri"/>
                <a:ea typeface="Calibri"/>
                <a:cs typeface="Calibri"/>
                <a:sym typeface="Calibri"/>
              </a:rPr>
              <a:t>Archetypes </a:t>
            </a:r>
            <a:r>
              <a:rPr lang="en-GB">
                <a:latin typeface="Calibri"/>
                <a:ea typeface="Calibri"/>
                <a:cs typeface="Calibri"/>
                <a:sym typeface="Calibri"/>
              </a:rPr>
              <a:t>to generate new pre-structured projects</a:t>
            </a:r>
          </a:p>
        </p:txBody>
      </p:sp>
      <p:sp>
        <p:nvSpPr>
          <p:cNvPr id="257" name="Shape 257"/>
          <p:cNvSpPr txBox="1"/>
          <p:nvPr/>
        </p:nvSpPr>
        <p:spPr>
          <a:xfrm>
            <a:off x="5973275" y="1772312"/>
            <a:ext cx="2410800" cy="9042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dirty="0">
                <a:latin typeface="Calibri"/>
                <a:ea typeface="Calibri"/>
                <a:cs typeface="Calibri"/>
                <a:sym typeface="Calibri"/>
              </a:rPr>
              <a:t>Preconfigured and feature rich </a:t>
            </a:r>
            <a:r>
              <a:rPr lang="en-GB" b="1" dirty="0">
                <a:latin typeface="Calibri"/>
                <a:ea typeface="Calibri"/>
                <a:cs typeface="Calibri"/>
                <a:sym typeface="Calibri"/>
              </a:rPr>
              <a:t>IDE </a:t>
            </a:r>
            <a:r>
              <a:rPr lang="en-GB" dirty="0">
                <a:latin typeface="Calibri"/>
                <a:ea typeface="Calibri"/>
                <a:cs typeface="Calibri"/>
                <a:sym typeface="Calibri"/>
              </a:rPr>
              <a:t>ready to start developing apps</a:t>
            </a:r>
          </a:p>
        </p:txBody>
      </p:sp>
      <p:sp>
        <p:nvSpPr>
          <p:cNvPr id="258" name="Shape 258"/>
          <p:cNvSpPr txBox="1"/>
          <p:nvPr/>
        </p:nvSpPr>
        <p:spPr>
          <a:xfrm>
            <a:off x="5973275" y="36574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Cobigen</a:t>
            </a:r>
            <a:r>
              <a:rPr lang="en-GB">
                <a:latin typeface="Calibri"/>
                <a:ea typeface="Calibri"/>
                <a:cs typeface="Calibri"/>
                <a:sym typeface="Calibri"/>
              </a:rPr>
              <a:t>: generate code</a:t>
            </a:r>
          </a:p>
          <a:p>
            <a:pPr lvl="0">
              <a:spcBef>
                <a:spcPts val="0"/>
              </a:spcBef>
              <a:buNone/>
            </a:pPr>
            <a:r>
              <a:rPr lang="en-GB" b="1">
                <a:latin typeface="Calibri"/>
                <a:ea typeface="Calibri"/>
                <a:cs typeface="Calibri"/>
                <a:sym typeface="Calibri"/>
              </a:rPr>
              <a:t>Devcon</a:t>
            </a:r>
            <a:r>
              <a:rPr lang="en-GB">
                <a:latin typeface="Calibri"/>
                <a:ea typeface="Calibri"/>
                <a:cs typeface="Calibri"/>
                <a:sym typeface="Calibri"/>
              </a:rPr>
              <a:t>: manage your project</a:t>
            </a:r>
          </a:p>
          <a:p>
            <a:pPr lvl="0" rtl="0">
              <a:spcBef>
                <a:spcPts val="0"/>
              </a:spcBef>
              <a:buNone/>
            </a:pPr>
            <a:r>
              <a:rPr lang="en-GB" b="1">
                <a:latin typeface="Calibri"/>
                <a:ea typeface="Calibri"/>
                <a:cs typeface="Calibri"/>
                <a:sym typeface="Calibri"/>
              </a:rPr>
              <a:t>IP Modules</a:t>
            </a:r>
            <a:r>
              <a:rPr lang="en-GB">
                <a:latin typeface="Calibri"/>
                <a:ea typeface="Calibri"/>
                <a:cs typeface="Calibri"/>
                <a:sym typeface="Calibri"/>
              </a:rPr>
              <a:t>: reusable features </a:t>
            </a:r>
          </a:p>
        </p:txBody>
      </p:sp>
      <p:sp>
        <p:nvSpPr>
          <p:cNvPr id="259" name="Shape 259"/>
          <p:cNvSpPr/>
          <p:nvPr/>
        </p:nvSpPr>
        <p:spPr>
          <a:xfrm>
            <a:off x="4847950" y="2965425"/>
            <a:ext cx="563100" cy="261900"/>
          </a:xfrm>
          <a:prstGeom prst="rightArrow">
            <a:avLst>
              <a:gd name="adj1" fmla="val 50000"/>
              <a:gd name="adj2"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5753325" y="1772325"/>
            <a:ext cx="129900" cy="2648100"/>
          </a:xfrm>
          <a:prstGeom prst="leftBrace">
            <a:avLst>
              <a:gd name="adj1" fmla="val 8333"/>
              <a:gd name="adj2" fmla="val 50000"/>
            </a:avLst>
          </a:prstGeom>
          <a:noFill/>
          <a:ln w="19050"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p:nvPr/>
        </p:nvSpPr>
        <p:spPr>
          <a:xfrm>
            <a:off x="175345" y="862875"/>
            <a:ext cx="333900" cy="394800"/>
          </a:xfrm>
          <a:prstGeom prst="rect">
            <a:avLst/>
          </a:prstGeom>
          <a:noFill/>
          <a:ln>
            <a:noFill/>
          </a:ln>
        </p:spPr>
        <p:txBody>
          <a:bodyPr lIns="91425" tIns="91425" rIns="91425" bIns="91425" anchor="t" anchorCtr="0">
            <a:noAutofit/>
          </a:bodyPr>
          <a:lstStyle/>
          <a:p>
            <a:pPr lvl="0">
              <a:spcBef>
                <a:spcPts val="0"/>
              </a:spcBef>
              <a:buNone/>
            </a:pPr>
            <a:r>
              <a:rPr lang="en-GB">
                <a:solidFill>
                  <a:srgbClr val="FFFFFF"/>
                </a:solidFill>
              </a:rPr>
              <a:t>1</a:t>
            </a:r>
          </a:p>
        </p:txBody>
      </p:sp>
      <p:sp>
        <p:nvSpPr>
          <p:cNvPr id="263" name="Shape 263"/>
          <p:cNvSpPr/>
          <p:nvPr/>
        </p:nvSpPr>
        <p:spPr>
          <a:xfrm>
            <a:off x="5305387" y="1740000"/>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txBox="1"/>
          <p:nvPr/>
        </p:nvSpPr>
        <p:spPr>
          <a:xfrm>
            <a:off x="5324283" y="1709550"/>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2</a:t>
            </a:r>
          </a:p>
        </p:txBody>
      </p:sp>
      <p:sp>
        <p:nvSpPr>
          <p:cNvPr id="265" name="Shape 26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dirty="0">
                <a:solidFill>
                  <a:srgbClr val="434343"/>
                </a:solidFill>
              </a:rPr>
              <a:t>Download &amp; start developing</a:t>
            </a:r>
            <a:r>
              <a:rPr lang="en-GB" sz="1800" dirty="0">
                <a:solidFill>
                  <a:srgbClr val="434343"/>
                </a:solidFill>
              </a:rPr>
              <a:t>: no extra installation, no extra configuration. All the software and tools are included, configured and installed </a:t>
            </a:r>
            <a:r>
              <a:rPr lang="en-GB" sz="1800" b="1" i="1" dirty="0">
                <a:solidFill>
                  <a:srgbClr val="434343"/>
                </a:solidFill>
              </a:rPr>
              <a:t>out of the box</a:t>
            </a:r>
            <a:r>
              <a:rPr lang="en-GB" sz="1800" dirty="0">
                <a:solidFill>
                  <a:srgbClr val="434343"/>
                </a:solidFill>
              </a:rPr>
              <a:t>.</a:t>
            </a:r>
          </a:p>
          <a:p>
            <a:pPr lvl="0" rtl="0">
              <a:lnSpc>
                <a:spcPct val="100000"/>
              </a:lnSpc>
              <a:spcBef>
                <a:spcPts val="0"/>
              </a:spcBef>
              <a:buNone/>
            </a:pPr>
            <a:endParaRPr dirty="0"/>
          </a:p>
        </p:txBody>
      </p:sp>
      <p:sp>
        <p:nvSpPr>
          <p:cNvPr id="266" name="Shape 266"/>
          <p:cNvSpPr txBox="1">
            <a:spLocks noGrp="1"/>
          </p:cNvSpPr>
          <p:nvPr>
            <p:ph type="title"/>
          </p:nvPr>
        </p:nvSpPr>
        <p:spPr>
          <a:xfrm>
            <a:off x="893656"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766150" y="0"/>
            <a:ext cx="7820700" cy="591300"/>
          </a:xfrm>
          <a:prstGeom prst="rect">
            <a:avLst/>
          </a:prstGeom>
        </p:spPr>
        <p:txBody>
          <a:bodyPr lIns="91425" tIns="91425" rIns="91425" bIns="91425" anchor="ctr" anchorCtr="0">
            <a:noAutofit/>
          </a:bodyPr>
          <a:lstStyle/>
          <a:p>
            <a:pPr lvl="0" rtl="0">
              <a:spcBef>
                <a:spcPts val="0"/>
              </a:spcBef>
              <a:buNone/>
            </a:pPr>
            <a:r>
              <a:rPr lang="en-GB"/>
              <a:t>Devonfw Eclipse &amp; server app structure</a:t>
            </a:r>
          </a:p>
        </p:txBody>
      </p:sp>
      <p:pic>
        <p:nvPicPr>
          <p:cNvPr id="288" name="Shape 28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289" name="Shape 289"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290" name="Shape 290" descr="eclipse-logo.png"/>
          <p:cNvPicPr preferRelativeResize="0"/>
          <p:nvPr/>
        </p:nvPicPr>
        <p:blipFill>
          <a:blip r:embed="rId5">
            <a:alphaModFix/>
          </a:blip>
          <a:stretch>
            <a:fillRect/>
          </a:stretch>
        </p:blipFill>
        <p:spPr>
          <a:xfrm>
            <a:off x="226675" y="1028050"/>
            <a:ext cx="2282024" cy="536275"/>
          </a:xfrm>
          <a:prstGeom prst="rect">
            <a:avLst/>
          </a:prstGeom>
          <a:noFill/>
          <a:ln>
            <a:noFill/>
          </a:ln>
        </p:spPr>
      </p:pic>
      <p:sp>
        <p:nvSpPr>
          <p:cNvPr id="291" name="Shape 291"/>
          <p:cNvSpPr txBox="1"/>
          <p:nvPr/>
        </p:nvSpPr>
        <p:spPr>
          <a:xfrm>
            <a:off x="226675" y="2466637"/>
            <a:ext cx="3790800" cy="16488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sz="1600">
                <a:latin typeface="Calibri"/>
                <a:ea typeface="Calibri"/>
                <a:cs typeface="Calibri"/>
                <a:sym typeface="Calibri"/>
              </a:rPr>
              <a:t>Plugins: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Checkstyle </a:t>
            </a:r>
            <a:r>
              <a:rPr lang="en-GB">
                <a:highlight>
                  <a:srgbClr val="CFE2F3"/>
                </a:highlight>
                <a:latin typeface="Calibri"/>
                <a:ea typeface="Calibri"/>
                <a:cs typeface="Calibri"/>
                <a:sym typeface="Calibri"/>
              </a:rPr>
              <a:t>(keep Java coding standards)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FindBugs </a:t>
            </a:r>
            <a:r>
              <a:rPr lang="en-GB">
                <a:solidFill>
                  <a:schemeClr val="dk1"/>
                </a:solidFill>
                <a:highlight>
                  <a:srgbClr val="CFE2F3"/>
                </a:highlight>
                <a:latin typeface="Calibri"/>
                <a:ea typeface="Calibri"/>
                <a:cs typeface="Calibri"/>
                <a:sym typeface="Calibri"/>
              </a:rPr>
              <a:t>(identify potential software bugs)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SonarLint </a:t>
            </a:r>
            <a:r>
              <a:rPr lang="en-GB">
                <a:highlight>
                  <a:srgbClr val="CFE2F3"/>
                </a:highlight>
                <a:latin typeface="Calibri"/>
                <a:ea typeface="Calibri"/>
                <a:cs typeface="Calibri"/>
                <a:sym typeface="Calibri"/>
              </a:rPr>
              <a:t>/ </a:t>
            </a:r>
            <a:r>
              <a:rPr lang="en-GB" b="1" i="1">
                <a:solidFill>
                  <a:srgbClr val="434343"/>
                </a:solidFill>
                <a:highlight>
                  <a:srgbClr val="CFE2F3"/>
                </a:highlight>
                <a:latin typeface="Calibri"/>
                <a:ea typeface="Calibri"/>
                <a:cs typeface="Calibri"/>
                <a:sym typeface="Calibri"/>
              </a:rPr>
              <a:t>Sonarqube</a:t>
            </a:r>
            <a:r>
              <a:rPr lang="en-GB">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(on-the-fly feedback on new bugs and quality issues)</a:t>
            </a:r>
          </a:p>
          <a:p>
            <a:pPr marL="457200" lvl="0" indent="-228600">
              <a:spcBef>
                <a:spcPts val="0"/>
              </a:spcBef>
              <a:buFont typeface="Calibri"/>
              <a:buChar char="-"/>
            </a:pPr>
            <a:r>
              <a:rPr lang="en-GB" b="1" i="1">
                <a:solidFill>
                  <a:srgbClr val="434343"/>
                </a:solidFill>
                <a:highlight>
                  <a:srgbClr val="CFE2F3"/>
                </a:highlight>
                <a:latin typeface="Calibri"/>
                <a:ea typeface="Calibri"/>
                <a:cs typeface="Calibri"/>
                <a:sym typeface="Calibri"/>
              </a:rPr>
              <a:t>Cobigen</a:t>
            </a:r>
            <a:r>
              <a:rPr lang="en-GB" b="1">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(code generator)</a:t>
            </a:r>
          </a:p>
        </p:txBody>
      </p:sp>
      <p:pic>
        <p:nvPicPr>
          <p:cNvPr id="292" name="Shape 292" descr="spring-logo.png"/>
          <p:cNvPicPr preferRelativeResize="0"/>
          <p:nvPr/>
        </p:nvPicPr>
        <p:blipFill>
          <a:blip r:embed="rId6">
            <a:alphaModFix/>
          </a:blip>
          <a:stretch>
            <a:fillRect/>
          </a:stretch>
        </p:blipFill>
        <p:spPr>
          <a:xfrm>
            <a:off x="4525915" y="973150"/>
            <a:ext cx="1712731" cy="591300"/>
          </a:xfrm>
          <a:prstGeom prst="rect">
            <a:avLst/>
          </a:prstGeom>
          <a:noFill/>
          <a:ln>
            <a:noFill/>
          </a:ln>
        </p:spPr>
      </p:pic>
      <p:pic>
        <p:nvPicPr>
          <p:cNvPr id="293" name="Shape 293" descr="springboot.png"/>
          <p:cNvPicPr preferRelativeResize="0"/>
          <p:nvPr/>
        </p:nvPicPr>
        <p:blipFill>
          <a:blip r:embed="rId7">
            <a:alphaModFix/>
          </a:blip>
          <a:stretch>
            <a:fillRect/>
          </a:stretch>
        </p:blipFill>
        <p:spPr>
          <a:xfrm>
            <a:off x="6655257" y="1056612"/>
            <a:ext cx="1350283" cy="424374"/>
          </a:xfrm>
          <a:prstGeom prst="rect">
            <a:avLst/>
          </a:prstGeom>
          <a:noFill/>
          <a:ln>
            <a:noFill/>
          </a:ln>
        </p:spPr>
      </p:pic>
      <p:sp>
        <p:nvSpPr>
          <p:cNvPr id="294" name="Shape 294"/>
          <p:cNvSpPr txBox="1"/>
          <p:nvPr/>
        </p:nvSpPr>
        <p:spPr>
          <a:xfrm>
            <a:off x="6238650" y="1000600"/>
            <a:ext cx="320700" cy="536400"/>
          </a:xfrm>
          <a:prstGeom prst="rect">
            <a:avLst/>
          </a:prstGeom>
          <a:noFill/>
          <a:ln>
            <a:noFill/>
          </a:ln>
        </p:spPr>
        <p:txBody>
          <a:bodyPr lIns="91425" tIns="91425" rIns="91425" bIns="91425" anchor="t" anchorCtr="0">
            <a:noAutofit/>
          </a:bodyPr>
          <a:lstStyle/>
          <a:p>
            <a:pPr lvl="0">
              <a:spcBef>
                <a:spcPts val="0"/>
              </a:spcBef>
              <a:buNone/>
            </a:pPr>
            <a:r>
              <a:rPr lang="en-GB" sz="2400" b="1">
                <a:solidFill>
                  <a:srgbClr val="666666"/>
                </a:solidFill>
              </a:rPr>
              <a:t>+</a:t>
            </a:r>
          </a:p>
        </p:txBody>
      </p:sp>
      <p:sp>
        <p:nvSpPr>
          <p:cNvPr id="295" name="Shape 295"/>
          <p:cNvSpPr txBox="1"/>
          <p:nvPr/>
        </p:nvSpPr>
        <p:spPr>
          <a:xfrm>
            <a:off x="4525925" y="1679750"/>
            <a:ext cx="4104300" cy="2435700"/>
          </a:xfrm>
          <a:prstGeom prst="rect">
            <a:avLst/>
          </a:prstGeom>
          <a:solidFill>
            <a:srgbClr val="CFE2F3"/>
          </a:solidFill>
          <a:ln>
            <a:noFill/>
          </a:ln>
        </p:spPr>
        <p:txBody>
          <a:bodyPr lIns="91425" tIns="91425" rIns="91425" bIns="91425" anchor="t" anchorCtr="0">
            <a:noAutofit/>
          </a:bodyPr>
          <a:lstStyle/>
          <a:p>
            <a:pPr marL="457200" lvl="0" indent="-323850" rtl="0">
              <a:spcBef>
                <a:spcPts val="0"/>
              </a:spcBef>
              <a:buSzPct val="100000"/>
              <a:buFont typeface="Calibri"/>
              <a:buChar char="-"/>
            </a:pPr>
            <a:r>
              <a:rPr lang="en-GB" sz="1500">
                <a:latin typeface="Calibri"/>
                <a:ea typeface="Calibri"/>
                <a:cs typeface="Calibri"/>
                <a:sym typeface="Calibri"/>
              </a:rPr>
              <a:t>App </a:t>
            </a:r>
            <a:r>
              <a:rPr lang="en-GB" sz="1500" b="1">
                <a:latin typeface="Calibri"/>
                <a:ea typeface="Calibri"/>
                <a:cs typeface="Calibri"/>
                <a:sym typeface="Calibri"/>
              </a:rPr>
              <a:t>structure </a:t>
            </a:r>
            <a:r>
              <a:rPr lang="en-GB" sz="1500">
                <a:latin typeface="Calibri"/>
                <a:ea typeface="Calibri"/>
                <a:cs typeface="Calibri"/>
                <a:sym typeface="Calibri"/>
              </a:rPr>
              <a:t>(spring + oasp4j archetype)</a:t>
            </a:r>
          </a:p>
          <a:p>
            <a:pPr marL="457200" lvl="0" indent="-323850" rtl="0">
              <a:spcBef>
                <a:spcPts val="0"/>
              </a:spcBef>
              <a:buSzPct val="100000"/>
              <a:buFont typeface="Calibri"/>
              <a:buChar char="-"/>
            </a:pPr>
            <a:r>
              <a:rPr lang="en-GB" sz="1500" b="1">
                <a:latin typeface="Calibri"/>
                <a:ea typeface="Calibri"/>
                <a:cs typeface="Calibri"/>
                <a:sym typeface="Calibri"/>
              </a:rPr>
              <a:t>Stand-alone Spring apps</a:t>
            </a:r>
            <a:r>
              <a:rPr lang="en-GB" sz="1500">
                <a:latin typeface="Calibri"/>
                <a:ea typeface="Calibri"/>
                <a:cs typeface="Calibri"/>
                <a:sym typeface="Calibri"/>
              </a:rPr>
              <a:t> out of the box</a:t>
            </a:r>
          </a:p>
          <a:p>
            <a:pPr marL="457200" lvl="0" indent="-323850" rtl="0">
              <a:spcBef>
                <a:spcPts val="0"/>
              </a:spcBef>
              <a:buSzPct val="100000"/>
              <a:buFont typeface="Calibri"/>
              <a:buChar char="-"/>
            </a:pPr>
            <a:r>
              <a:rPr lang="en-GB" sz="1500">
                <a:latin typeface="Calibri"/>
                <a:ea typeface="Calibri"/>
                <a:cs typeface="Calibri"/>
                <a:sym typeface="Calibri"/>
              </a:rPr>
              <a:t>Embedded </a:t>
            </a:r>
            <a:r>
              <a:rPr lang="en-GB" sz="1500" b="1">
                <a:latin typeface="Calibri"/>
                <a:ea typeface="Calibri"/>
                <a:cs typeface="Calibri"/>
                <a:sym typeface="Calibri"/>
              </a:rPr>
              <a:t>Tomcat</a:t>
            </a:r>
          </a:p>
          <a:p>
            <a:pPr marL="457200" lvl="0" indent="-323850" rtl="0">
              <a:spcBef>
                <a:spcPts val="0"/>
              </a:spcBef>
              <a:buSzPct val="100000"/>
              <a:buFont typeface="Calibri"/>
              <a:buChar char="-"/>
            </a:pPr>
            <a:r>
              <a:rPr lang="en-GB" sz="1500">
                <a:solidFill>
                  <a:schemeClr val="dk1"/>
                </a:solidFill>
                <a:latin typeface="Calibri"/>
                <a:ea typeface="Calibri"/>
                <a:cs typeface="Calibri"/>
                <a:sym typeface="Calibri"/>
              </a:rPr>
              <a:t>Flyway integration (db integration ootb)</a:t>
            </a:r>
          </a:p>
          <a:p>
            <a:pPr marL="457200" lvl="0" indent="-323850" rtl="0">
              <a:spcBef>
                <a:spcPts val="0"/>
              </a:spcBef>
              <a:buSzPct val="100000"/>
              <a:buFont typeface="Calibri"/>
              <a:buChar char="-"/>
            </a:pPr>
            <a:r>
              <a:rPr lang="en-GB" sz="1500">
                <a:latin typeface="Calibri"/>
                <a:ea typeface="Calibri"/>
                <a:cs typeface="Calibri"/>
                <a:sym typeface="Calibri"/>
              </a:rPr>
              <a:t>Basic </a:t>
            </a:r>
            <a:r>
              <a:rPr lang="en-GB" sz="1500" b="1">
                <a:latin typeface="Calibri"/>
                <a:ea typeface="Calibri"/>
                <a:cs typeface="Calibri"/>
                <a:sym typeface="Calibri"/>
              </a:rPr>
              <a:t>authentication </a:t>
            </a:r>
            <a:r>
              <a:rPr lang="en-GB" sz="1500">
                <a:latin typeface="Calibri"/>
                <a:ea typeface="Calibri"/>
                <a:cs typeface="Calibri"/>
                <a:sym typeface="Calibri"/>
              </a:rPr>
              <a:t>(login) and </a:t>
            </a:r>
            <a:r>
              <a:rPr lang="en-GB" sz="1500" b="1">
                <a:latin typeface="Calibri"/>
                <a:ea typeface="Calibri"/>
                <a:cs typeface="Calibri"/>
                <a:sym typeface="Calibri"/>
              </a:rPr>
              <a:t>authorization </a:t>
            </a:r>
            <a:r>
              <a:rPr lang="en-GB" sz="1500">
                <a:latin typeface="Calibri"/>
                <a:ea typeface="Calibri"/>
                <a:cs typeface="Calibri"/>
                <a:sym typeface="Calibri"/>
              </a:rPr>
              <a:t>(role based) implementation</a:t>
            </a:r>
          </a:p>
          <a:p>
            <a:pPr marL="457200" lvl="0" indent="-323850" rtl="0">
              <a:spcBef>
                <a:spcPts val="0"/>
              </a:spcBef>
              <a:buSzPct val="100000"/>
              <a:buFont typeface="Calibri"/>
              <a:buChar char="-"/>
            </a:pPr>
            <a:r>
              <a:rPr lang="en-GB" sz="1500">
                <a:latin typeface="Calibri"/>
                <a:ea typeface="Calibri"/>
                <a:cs typeface="Calibri"/>
                <a:sym typeface="Calibri"/>
              </a:rPr>
              <a:t>Integration of </a:t>
            </a:r>
            <a:r>
              <a:rPr lang="en-GB" sz="1500" b="1">
                <a:latin typeface="Calibri"/>
                <a:ea typeface="Calibri"/>
                <a:cs typeface="Calibri"/>
                <a:sym typeface="Calibri"/>
              </a:rPr>
              <a:t>IP Modules</a:t>
            </a:r>
          </a:p>
          <a:p>
            <a:pPr marL="914400" lvl="1" indent="-304800" rtl="0">
              <a:spcBef>
                <a:spcPts val="0"/>
              </a:spcBef>
              <a:buSzPct val="100000"/>
              <a:buFont typeface="Calibri"/>
              <a:buChar char="-"/>
            </a:pPr>
            <a:r>
              <a:rPr lang="en-GB" sz="1200">
                <a:latin typeface="Calibri"/>
                <a:ea typeface="Calibri"/>
                <a:cs typeface="Calibri"/>
                <a:sym typeface="Calibri"/>
              </a:rPr>
              <a:t>Reporting	- Winauth(AD &amp; SSO)</a:t>
            </a:r>
          </a:p>
          <a:p>
            <a:pPr marL="914400" lvl="1" indent="-304800" rtl="0">
              <a:spcBef>
                <a:spcPts val="0"/>
              </a:spcBef>
              <a:buSzPct val="100000"/>
              <a:buFont typeface="Calibri"/>
              <a:buChar char="-"/>
            </a:pPr>
            <a:r>
              <a:rPr lang="en-GB" sz="1200">
                <a:latin typeface="Calibri"/>
                <a:ea typeface="Calibri"/>
                <a:cs typeface="Calibri"/>
                <a:sym typeface="Calibri"/>
              </a:rPr>
              <a:t>Async Module	- I18N</a:t>
            </a:r>
          </a:p>
          <a:p>
            <a:pPr marL="914400" lvl="1" indent="-304800" rtl="0">
              <a:spcBef>
                <a:spcPts val="0"/>
              </a:spcBef>
              <a:buSzPct val="100000"/>
              <a:buFont typeface="Calibri"/>
              <a:buChar char="-"/>
            </a:pPr>
            <a:r>
              <a:rPr lang="en-GB" sz="1200">
                <a:latin typeface="Calibri"/>
                <a:ea typeface="Calibri"/>
                <a:cs typeface="Calibri"/>
                <a:sym typeface="Calibri"/>
              </a:rPr>
              <a:t>Spring Data integration	- etc.</a:t>
            </a:r>
          </a:p>
        </p:txBody>
      </p:sp>
      <p:sp>
        <p:nvSpPr>
          <p:cNvPr id="296" name="Shape 296"/>
          <p:cNvSpPr txBox="1"/>
          <p:nvPr/>
        </p:nvSpPr>
        <p:spPr>
          <a:xfrm>
            <a:off x="8005550" y="1000587"/>
            <a:ext cx="320700" cy="536400"/>
          </a:xfrm>
          <a:prstGeom prst="rect">
            <a:avLst/>
          </a:prstGeom>
          <a:noFill/>
          <a:ln>
            <a:noFill/>
          </a:ln>
        </p:spPr>
        <p:txBody>
          <a:bodyPr lIns="91425" tIns="91425" rIns="91425" bIns="91425" anchor="t" anchorCtr="0">
            <a:noAutofit/>
          </a:bodyPr>
          <a:lstStyle/>
          <a:p>
            <a:pPr lvl="0" rtl="0">
              <a:spcBef>
                <a:spcPts val="0"/>
              </a:spcBef>
              <a:buNone/>
            </a:pPr>
            <a:r>
              <a:rPr lang="en-GB" sz="2400" b="1">
                <a:solidFill>
                  <a:srgbClr val="666666"/>
                </a:solidFill>
              </a:rPr>
              <a:t>+</a:t>
            </a:r>
          </a:p>
        </p:txBody>
      </p:sp>
      <p:pic>
        <p:nvPicPr>
          <p:cNvPr id="297" name="Shape 297" descr="oasp.png"/>
          <p:cNvPicPr preferRelativeResize="0"/>
          <p:nvPr/>
        </p:nvPicPr>
        <p:blipFill>
          <a:blip r:embed="rId8">
            <a:alphaModFix/>
          </a:blip>
          <a:stretch>
            <a:fillRect/>
          </a:stretch>
        </p:blipFill>
        <p:spPr>
          <a:xfrm>
            <a:off x="8373025" y="1000662"/>
            <a:ext cx="536275" cy="536275"/>
          </a:xfrm>
          <a:prstGeom prst="rect">
            <a:avLst/>
          </a:prstGeom>
          <a:noFill/>
          <a:ln>
            <a:noFill/>
          </a:ln>
        </p:spPr>
      </p:pic>
      <p:sp>
        <p:nvSpPr>
          <p:cNvPr id="298" name="Shape 298"/>
          <p:cNvSpPr txBox="1"/>
          <p:nvPr/>
        </p:nvSpPr>
        <p:spPr>
          <a:xfrm>
            <a:off x="226675" y="1701437"/>
            <a:ext cx="1718700" cy="6498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Preconfigured IDE</a:t>
            </a:r>
          </a:p>
        </p:txBody>
      </p:sp>
      <p:sp>
        <p:nvSpPr>
          <p:cNvPr id="299" name="Shape 299"/>
          <p:cNvSpPr txBox="1"/>
          <p:nvPr/>
        </p:nvSpPr>
        <p:spPr>
          <a:xfrm>
            <a:off x="2092737" y="1679637"/>
            <a:ext cx="1924800" cy="6717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Multiple instances / customized for projects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ULLETS" val="true"/>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1210</Words>
  <Application>Microsoft Office PowerPoint</Application>
  <PresentationFormat>On-screen Show (16:9)</PresentationFormat>
  <Paragraphs>180</Paragraphs>
  <Slides>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Economica</vt:lpstr>
      <vt:lpstr>Arial</vt:lpstr>
      <vt:lpstr>Wingdings</vt:lpstr>
      <vt:lpstr>simple-light-2</vt:lpstr>
      <vt:lpstr>PowerPoint Presentation</vt:lpstr>
      <vt:lpstr>Devonfw</vt:lpstr>
      <vt:lpstr>Devonfw</vt:lpstr>
      <vt:lpstr>Devonfw in a Nutshell</vt:lpstr>
      <vt:lpstr>Devonfw building blocks: OS &amp; IP</vt:lpstr>
      <vt:lpstr>Devonfw base technologies</vt:lpstr>
      <vt:lpstr>Devonfw main features</vt:lpstr>
      <vt:lpstr>Devonfw main features</vt:lpstr>
      <vt:lpstr>Devonfw Eclipse &amp; server app structure</vt:lpstr>
      <vt:lpstr>Devonfw client apps</vt:lpstr>
      <vt:lpstr>Devonfw Cobigen</vt:lpstr>
      <vt:lpstr>Devonfw Summary</vt:lpstr>
      <vt:lpstr>OASP4js Version 2</vt:lpstr>
      <vt:lpstr>OASP4js Version 2</vt:lpstr>
      <vt:lpstr>OASP4js Version 2</vt:lpstr>
      <vt:lpstr>MyThaiStar – why do we need a new devonfw sample application?</vt:lpstr>
      <vt:lpstr>MyThaiStar – the new digital restaurant</vt:lpstr>
      <vt:lpstr>MyThaiStar Digital Feature – Browse the Digital Menu</vt:lpstr>
      <vt:lpstr>MyThaiStar Digital Feature – Invite your Friends</vt:lpstr>
      <vt:lpstr>MyThaiStar Digital Feature - Rate your menu using Twitter</vt:lpstr>
      <vt:lpstr>Technology </vt:lpstr>
      <vt:lpstr>CobiGen</vt:lpstr>
      <vt:lpstr>How to get in touch?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Kreidermann, Anastasia</cp:lastModifiedBy>
  <cp:revision>59</cp:revision>
  <dcterms:modified xsi:type="dcterms:W3CDTF">2017-06-17T12:09:47Z</dcterms:modified>
</cp:coreProperties>
</file>